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Lst>
  <p:notesMasterIdLst>
    <p:notesMasterId r:id="rId24"/>
  </p:notesMasterIdLst>
  <p:handoutMasterIdLst>
    <p:handoutMasterId r:id="rId25"/>
  </p:handoutMasterIdLst>
  <p:sldIdLst>
    <p:sldId id="256" r:id="rId5"/>
    <p:sldId id="312" r:id="rId6"/>
    <p:sldId id="299" r:id="rId7"/>
    <p:sldId id="300" r:id="rId8"/>
    <p:sldId id="301" r:id="rId9"/>
    <p:sldId id="305" r:id="rId10"/>
    <p:sldId id="314" r:id="rId11"/>
    <p:sldId id="315" r:id="rId12"/>
    <p:sldId id="302" r:id="rId13"/>
    <p:sldId id="303" r:id="rId14"/>
    <p:sldId id="304" r:id="rId15"/>
    <p:sldId id="306" r:id="rId16"/>
    <p:sldId id="307" r:id="rId17"/>
    <p:sldId id="308" r:id="rId18"/>
    <p:sldId id="309" r:id="rId19"/>
    <p:sldId id="310" r:id="rId20"/>
    <p:sldId id="311" r:id="rId21"/>
    <p:sldId id="317" r:id="rId22"/>
    <p:sldId id="31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339966"/>
    <a:srgbClr val="B2B2B2"/>
    <a:srgbClr val="FF9933"/>
    <a:srgbClr val="AE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109" charset="0"/>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B57995-48CB-4AB8-A809-4B77ABB78BCC}" type="datetime1">
              <a:rPr lang="en-US"/>
              <a:pPr/>
              <a:t>11/15/2013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pitchFamily="-109" charset="0"/>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D737F2-E9FB-4DC0-9415-C37496D1C03A}" type="slidenum">
              <a:rPr lang="en-US"/>
              <a:pPr/>
              <a:t>‹#›</a:t>
            </a:fld>
            <a:endParaRPr lang="en-US"/>
          </a:p>
        </p:txBody>
      </p:sp>
    </p:spTree>
    <p:extLst>
      <p:ext uri="{BB962C8B-B14F-4D97-AF65-F5344CB8AC3E}">
        <p14:creationId xmlns:p14="http://schemas.microsoft.com/office/powerpoint/2010/main" val="205198212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8" charset="0"/>
                <a:ea typeface="ＭＳ Ｐゴシック" pitchFamily="28"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9" charset="0"/>
              </a:defRPr>
            </a:lvl1pPr>
          </a:lstStyle>
          <a:p>
            <a:fld id="{1CD762F2-8B53-4DA2-A150-015FE4882E9C}" type="datetime1">
              <a:rPr lang="en-US"/>
              <a:pPr/>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8"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9" charset="0"/>
              </a:defRPr>
            </a:lvl1pPr>
          </a:lstStyle>
          <a:p>
            <a:fld id="{833214A6-4090-44D2-A5C4-12DC5B431EC8}" type="slidenum">
              <a:rPr lang="en-US"/>
              <a:pPr/>
              <a:t>‹#›</a:t>
            </a:fld>
            <a:endParaRPr lang="en-US"/>
          </a:p>
        </p:txBody>
      </p:sp>
    </p:spTree>
    <p:extLst>
      <p:ext uri="{BB962C8B-B14F-4D97-AF65-F5344CB8AC3E}">
        <p14:creationId xmlns:p14="http://schemas.microsoft.com/office/powerpoint/2010/main" val="137194674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9"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FD1B6310-15C4-4522-9C1B-86C4107AFD2C}" type="slidenum">
              <a:rPr lang="en-US"/>
              <a:pPr/>
              <a:t>1</a:t>
            </a:fld>
            <a:endParaRPr lang="en-US"/>
          </a:p>
        </p:txBody>
      </p:sp>
      <p:sp>
        <p:nvSpPr>
          <p:cNvPr id="16389" name="Date Placeholder 4"/>
          <p:cNvSpPr>
            <a:spLocks noGrp="1"/>
          </p:cNvSpPr>
          <p:nvPr>
            <p:ph type="dt" sz="quarter" idx="1"/>
          </p:nvPr>
        </p:nvSpPr>
        <p:spPr bwMode="auto">
          <a:noFill/>
          <a:ln>
            <a:miter lim="800000"/>
            <a:headEnd/>
            <a:tailEnd/>
          </a:ln>
        </p:spPr>
        <p:txBody>
          <a:bodyPr/>
          <a:lstStyle/>
          <a:p>
            <a:fld id="{96FA6BA8-CA97-40AC-84D6-9A4CF317881E}" type="datetime1">
              <a:rPr lang="en-US"/>
              <a:pPr/>
              <a:t>11/15/2013</a:t>
            </a:fld>
            <a:endParaRPr lang="en-US"/>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7717BF-D415-4A37-A6A4-472B786D2ECB}" type="slidenum">
              <a:rPr lang="en-US" altLang="en-US">
                <a:latin typeface="Calibri" pitchFamily="34" charset="0"/>
              </a:rPr>
              <a:pPr eaLnBrk="1" hangingPunct="1"/>
              <a:t>11</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4385A72-9F30-4D4F-A5DA-8B2328399726}" type="slidenum">
              <a:rPr lang="en-US" altLang="en-US">
                <a:latin typeface="Calibri" pitchFamily="34" charset="0"/>
              </a:rPr>
              <a:pPr eaLnBrk="1" hangingPunct="1"/>
              <a:t>12</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68759ED-D318-4627-A7E3-404FB8AFCDD1}" type="slidenum">
              <a:rPr lang="en-US" altLang="en-US">
                <a:latin typeface="Calibri" pitchFamily="34" charset="0"/>
              </a:rPr>
              <a:pPr eaLnBrk="1" hangingPunct="1"/>
              <a:t>13</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F66E9A9-D9BD-457B-9953-61AA8AF3696A}" type="slidenum">
              <a:rPr lang="en-US" altLang="en-US">
                <a:latin typeface="Calibri" pitchFamily="34" charset="0"/>
              </a:rPr>
              <a:pPr eaLnBrk="1" hangingPunct="1"/>
              <a:t>14</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149D495-DFCA-41E7-8FCD-98125B8FA9A5}" type="slidenum">
              <a:rPr lang="en-US" altLang="en-US">
                <a:latin typeface="Calibri" pitchFamily="34" charset="0"/>
              </a:rPr>
              <a:pPr eaLnBrk="1" hangingPunct="1"/>
              <a:t>15</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5AAA0B-2924-45E1-A1E5-085D92D67C59}" type="slidenum">
              <a:rPr lang="en-US" altLang="en-US">
                <a:latin typeface="Calibri" pitchFamily="34" charset="0"/>
              </a:rPr>
              <a:pPr eaLnBrk="1" hangingPunct="1"/>
              <a:t>16</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6DFD0C-A42E-4397-9B31-917FE5248E4E}" type="slidenum">
              <a:rPr lang="en-US" altLang="en-US">
                <a:latin typeface="Calibri" pitchFamily="34" charset="0"/>
              </a:rPr>
              <a:pPr eaLnBrk="1" hangingPunct="1"/>
              <a:t>17</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3FCCB-6876-4AA0-A005-3A1392936471}" type="slidenum">
              <a:rPr lang="en-US" altLang="en-US"/>
              <a:pPr/>
              <a:t>18</a:t>
            </a:fld>
            <a:endParaRPr lang="en-US" alt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EDCC78-9CA8-4DBE-80E0-0A0D8890D0ED}" type="slidenum">
              <a:rPr lang="en-US" altLang="en-US">
                <a:latin typeface="Calibri" pitchFamily="34" charset="0"/>
              </a:rPr>
              <a:pPr eaLnBrk="1" hangingPunct="1"/>
              <a:t>3</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572DF44-57EC-4645-A051-4E7030D85098}" type="slidenum">
              <a:rPr lang="en-US" altLang="en-US">
                <a:latin typeface="Calibri" pitchFamily="34" charset="0"/>
              </a:rPr>
              <a:pPr eaLnBrk="1" hangingPunct="1"/>
              <a:t>4</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A51F9ED-C9FA-4F34-B4D3-996C18FC6E3D}" type="slidenum">
              <a:rPr lang="en-US" altLang="en-US">
                <a:latin typeface="Calibri" pitchFamily="34" charset="0"/>
              </a:rPr>
              <a:pPr eaLnBrk="1" hangingPunct="1"/>
              <a:t>5</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79760EE-9FAE-41EF-BACF-1628C6698E94}" type="slidenum">
              <a:rPr lang="en-US" altLang="en-US">
                <a:latin typeface="Calibri" pitchFamily="34" charset="0"/>
              </a:rPr>
              <a:pPr eaLnBrk="1" hangingPunct="1"/>
              <a:t>6</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EA822CE-E1D9-410A-AB7E-C9E6ED2DE51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6BEC2-0D24-4CC7-A069-89830AA00CBB}" type="slidenum">
              <a:rPr lang="en-US"/>
              <a:pPr fontAlgn="base">
                <a:spcBef>
                  <a:spcPct val="0"/>
                </a:spcBef>
                <a:spcAft>
                  <a:spcPct val="0"/>
                </a:spcAft>
                <a:defRPr/>
              </a:pPr>
              <a:t>8</a:t>
            </a:fld>
            <a:endParaRPr lang="en-US"/>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661560-B96D-4DA9-85BA-4949714F1F29}" type="slidenum">
              <a:rPr lang="en-US" altLang="en-US">
                <a:latin typeface="Calibri" pitchFamily="34" charset="0"/>
              </a:rPr>
              <a:pPr eaLnBrk="1" hangingPunct="1"/>
              <a:t>9</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02ED1C2-1811-4A46-B3A5-7E59E472FA0F}" type="slidenum">
              <a:rPr lang="en-US" altLang="en-US">
                <a:latin typeface="Calibri" pitchFamily="34" charset="0"/>
              </a:rPr>
              <a:pPr eaLnBrk="1" hangingPunct="1"/>
              <a:t>10</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US" smtClean="0"/>
              <a:t>12 December 2013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58DAB8-1AAB-4AC4-99AF-E66C8AB7C83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12 December 2013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82FEDC-B805-496C-B5D2-2863666D7A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12 December 2013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3DAD65A-F798-4C11-8B87-F8A90F7CDB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12 December 2013</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A1E74A-7F75-4318-9166-C388C3A7499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12 December 2013</a:t>
            </a: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1C319B1-9B80-4DB8-925A-DB739FF141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12 December 2013</a:t>
            </a: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F1A5478-6BBD-476B-82C9-9929B18A2B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12 December 2013</a:t>
            </a: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D1C807F1-1435-4AAF-A240-1161BE805F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12 December 2013</a:t>
            </a: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A40589E-9CFD-4D4D-9544-761D46AD8BE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12 December 2013</a:t>
            </a: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DA8CE31-6D84-44FD-B568-8C026C7085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US" smtClean="0"/>
              <a:t>12 December 2013</a:t>
            </a: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651D9D5-2C3F-4A98-87B8-2480208E81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n-US" smtClean="0"/>
              <a:t>12 December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109" charset="0"/>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3DAD65A-F798-4C11-8B87-F8A90F7CDB2E}" type="slidenum">
              <a:rPr lang="en-US" smtClean="0"/>
              <a:pPr/>
              <a:t>‹#›</a:t>
            </a:fld>
            <a:endParaRPr lang="en-US" dirty="0"/>
          </a:p>
        </p:txBody>
      </p:sp>
      <p:sp>
        <p:nvSpPr>
          <p:cNvPr id="9" name="Rectangle 9"/>
          <p:cNvSpPr>
            <a:spLocks noChangeArrowheads="1"/>
          </p:cNvSpPr>
          <p:nvPr userDrawn="1"/>
        </p:nvSpPr>
        <p:spPr bwMode="auto">
          <a:xfrm>
            <a:off x="762000" y="28575"/>
            <a:ext cx="3505200" cy="338138"/>
          </a:xfrm>
          <a:prstGeom prst="rect">
            <a:avLst/>
          </a:prstGeom>
          <a:noFill/>
          <a:ln w="9525">
            <a:noFill/>
            <a:miter lim="800000"/>
            <a:headEnd/>
            <a:tailEnd/>
          </a:ln>
          <a:effectLst/>
        </p:spPr>
        <p:txBody>
          <a:bodyPr>
            <a:spAutoFit/>
          </a:bodyPr>
          <a:lstStyle/>
          <a:p>
            <a:pPr>
              <a:defRPr/>
            </a:pPr>
            <a:r>
              <a:rPr lang="en-US" sz="800" dirty="0">
                <a:solidFill>
                  <a:schemeClr val="accent2"/>
                </a:solidFill>
                <a:latin typeface="Helvetica" pitchFamily="28" charset="0"/>
                <a:ea typeface="ＭＳ Ｐゴシック" pitchFamily="28" charset="-128"/>
              </a:rPr>
              <a:t>National Aeronautics and Space Administration</a:t>
            </a:r>
          </a:p>
          <a:p>
            <a:pPr>
              <a:defRPr/>
            </a:pPr>
            <a:r>
              <a:rPr lang="en-US" sz="800" b="1" dirty="0">
                <a:solidFill>
                  <a:schemeClr val="accent2"/>
                </a:solidFill>
                <a:latin typeface="Helvetica" pitchFamily="28" charset="0"/>
                <a:ea typeface="ＭＳ Ｐゴシック" pitchFamily="28" charset="-128"/>
              </a:rPr>
              <a:t>Jet Propulsion Laboratory, California Institute of Technology</a:t>
            </a:r>
          </a:p>
        </p:txBody>
      </p:sp>
      <p:cxnSp>
        <p:nvCxnSpPr>
          <p:cNvPr id="11" name="Straight Connector 10"/>
          <p:cNvCxnSpPr/>
          <p:nvPr userDrawn="1"/>
        </p:nvCxnSpPr>
        <p:spPr>
          <a:xfrm>
            <a:off x="457200" y="1143000"/>
            <a:ext cx="82296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31" name="Picture 7"/>
          <p:cNvPicPr>
            <a:picLocks noChangeAspect="1" noChangeArrowheads="1"/>
          </p:cNvPicPr>
          <p:nvPr userDrawn="1"/>
        </p:nvPicPr>
        <p:blipFill>
          <a:blip r:embed="rId13" cstate="print"/>
          <a:srcRect/>
          <a:stretch>
            <a:fillRect/>
          </a:stretch>
        </p:blipFill>
        <p:spPr bwMode="auto">
          <a:xfrm>
            <a:off x="76200" y="39112"/>
            <a:ext cx="685800" cy="57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p:txStyles>
    <p:titleStyle>
      <a:lvl1pPr algn="ctr" defTabSz="457200" rtl="0" fontAlgn="base">
        <a:spcBef>
          <a:spcPct val="0"/>
        </a:spcBef>
        <a:spcAft>
          <a:spcPct val="0"/>
        </a:spcAft>
        <a:defRPr sz="4000" kern="1200">
          <a:solidFill>
            <a:schemeClr val="tx1"/>
          </a:solidFill>
          <a:latin typeface="+mj-lt"/>
          <a:ea typeface="ＭＳ Ｐゴシック" pitchFamily="-109" charset="-128"/>
          <a:cs typeface="+mj-cs"/>
        </a:defRPr>
      </a:lvl1pPr>
      <a:lvl2pPr algn="ctr" defTabSz="457200" rtl="0" fontAlgn="base">
        <a:spcBef>
          <a:spcPct val="0"/>
        </a:spcBef>
        <a:spcAft>
          <a:spcPct val="0"/>
        </a:spcAft>
        <a:defRPr sz="4400">
          <a:solidFill>
            <a:schemeClr val="tx1"/>
          </a:solidFill>
          <a:latin typeface="Calibri" pitchFamily="-109" charset="0"/>
          <a:ea typeface="ＭＳ Ｐゴシック" pitchFamily="-109" charset="-128"/>
        </a:defRPr>
      </a:lvl2pPr>
      <a:lvl3pPr algn="ctr" defTabSz="457200" rtl="0" fontAlgn="base">
        <a:spcBef>
          <a:spcPct val="0"/>
        </a:spcBef>
        <a:spcAft>
          <a:spcPct val="0"/>
        </a:spcAft>
        <a:defRPr sz="4400">
          <a:solidFill>
            <a:schemeClr val="tx1"/>
          </a:solidFill>
          <a:latin typeface="Calibri" pitchFamily="-109" charset="0"/>
          <a:ea typeface="ＭＳ Ｐゴシック" pitchFamily="-109" charset="-128"/>
        </a:defRPr>
      </a:lvl3pPr>
      <a:lvl4pPr algn="ctr" defTabSz="457200" rtl="0" fontAlgn="base">
        <a:spcBef>
          <a:spcPct val="0"/>
        </a:spcBef>
        <a:spcAft>
          <a:spcPct val="0"/>
        </a:spcAft>
        <a:defRPr sz="4400">
          <a:solidFill>
            <a:schemeClr val="tx1"/>
          </a:solidFill>
          <a:latin typeface="Calibri" pitchFamily="-109" charset="0"/>
          <a:ea typeface="ＭＳ Ｐゴシック" pitchFamily="-109" charset="-128"/>
        </a:defRPr>
      </a:lvl4pPr>
      <a:lvl5pPr algn="ctr" defTabSz="457200" rtl="0" fontAlgn="base">
        <a:spcBef>
          <a:spcPct val="0"/>
        </a:spcBef>
        <a:spcAft>
          <a:spcPct val="0"/>
        </a:spcAft>
        <a:defRPr sz="4400">
          <a:solidFill>
            <a:schemeClr val="tx1"/>
          </a:solidFill>
          <a:latin typeface="Calibri" pitchFamily="-109" charset="0"/>
          <a:ea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2pPr>
      <a:lvl3pPr marL="1143000" indent="-228600" algn="l" defTabSz="457200" rtl="0" fontAlgn="base">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pitchFamily="-109" charset="-128"/>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Flight Software</a:t>
            </a:r>
            <a:br>
              <a:rPr lang="en-US" sz="4400" dirty="0" smtClean="0"/>
            </a:br>
            <a:r>
              <a:rPr lang="en-US" sz="4400" dirty="0" smtClean="0"/>
              <a:t>Through the Looking Glass</a:t>
            </a:r>
            <a:endParaRPr lang="en-US" sz="1800" dirty="0" smtClean="0"/>
          </a:p>
        </p:txBody>
      </p:sp>
      <p:sp>
        <p:nvSpPr>
          <p:cNvPr id="15363" name="Subtitle 2"/>
          <p:cNvSpPr>
            <a:spLocks noGrp="1"/>
          </p:cNvSpPr>
          <p:nvPr>
            <p:ph type="subTitle" idx="1"/>
          </p:nvPr>
        </p:nvSpPr>
        <p:spPr/>
        <p:txBody>
          <a:bodyPr/>
          <a:lstStyle/>
          <a:p>
            <a:r>
              <a:rPr lang="en-US" sz="2000" b="1" dirty="0" smtClean="0">
                <a:solidFill>
                  <a:srgbClr val="898989"/>
                </a:solidFill>
              </a:rPr>
              <a:t>Scott Burleigh</a:t>
            </a:r>
          </a:p>
          <a:p>
            <a:r>
              <a:rPr lang="en-US" sz="2000" b="1" dirty="0" smtClean="0">
                <a:solidFill>
                  <a:srgbClr val="898989"/>
                </a:solidFill>
              </a:rPr>
              <a:t>Jet Propulsion Laboratory</a:t>
            </a:r>
          </a:p>
          <a:p>
            <a:r>
              <a:rPr lang="en-US" sz="2000" b="1" dirty="0" smtClean="0">
                <a:solidFill>
                  <a:srgbClr val="898989"/>
                </a:solidFill>
              </a:rPr>
              <a:t>California Institute of Technology</a:t>
            </a:r>
          </a:p>
          <a:p>
            <a:endParaRPr lang="en-US" sz="2000" b="1" dirty="0" smtClean="0">
              <a:solidFill>
                <a:srgbClr val="898989"/>
              </a:solidFill>
            </a:endParaRPr>
          </a:p>
          <a:p>
            <a:r>
              <a:rPr lang="en-US" sz="2000" b="1" dirty="0" smtClean="0">
                <a:solidFill>
                  <a:srgbClr val="898989"/>
                </a:solidFill>
              </a:rPr>
              <a:t>12</a:t>
            </a:r>
            <a:r>
              <a:rPr lang="en-US" sz="2000" b="1" dirty="0" smtClean="0">
                <a:solidFill>
                  <a:srgbClr val="898989"/>
                </a:solidFill>
              </a:rPr>
              <a:t> </a:t>
            </a:r>
            <a:r>
              <a:rPr lang="en-US" sz="2000" b="1" dirty="0" smtClean="0">
                <a:solidFill>
                  <a:srgbClr val="898989"/>
                </a:solidFill>
              </a:rPr>
              <a:t>Dec</a:t>
            </a:r>
            <a:r>
              <a:rPr lang="en-US" sz="2000" b="1" dirty="0" smtClean="0">
                <a:solidFill>
                  <a:srgbClr val="898989"/>
                </a:solidFill>
              </a:rPr>
              <a:t>ember </a:t>
            </a:r>
            <a:r>
              <a:rPr lang="en-US" sz="2000" b="1" dirty="0" smtClean="0">
                <a:solidFill>
                  <a:srgbClr val="898989"/>
                </a:solidFill>
              </a:rPr>
              <a:t>2013</a:t>
            </a:r>
          </a:p>
        </p:txBody>
      </p:sp>
      <p:sp>
        <p:nvSpPr>
          <p:cNvPr id="4" name="TextBox 3"/>
          <p:cNvSpPr txBox="1"/>
          <p:nvPr/>
        </p:nvSpPr>
        <p:spPr>
          <a:xfrm>
            <a:off x="1676400" y="5923002"/>
            <a:ext cx="5791200" cy="553998"/>
          </a:xfrm>
          <a:prstGeom prst="rect">
            <a:avLst/>
          </a:prstGeom>
          <a:noFill/>
        </p:spPr>
        <p:txBody>
          <a:bodyPr wrap="square" rtlCol="0">
            <a:spAutoFit/>
          </a:bodyPr>
          <a:lstStyle/>
          <a:p>
            <a:r>
              <a:rPr lang="en-US" sz="1000" dirty="0" smtClean="0"/>
              <a:t>This research was carried out at the Jet Propulsion Laboratory, California Institute of Technology, under a contract with the National Aeronautics and Space Administration.  (c) 2013 California Institute of Technology.  Government sponsorship acknowledged.</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ea typeface="ＭＳ Ｐゴシック" pitchFamily="34" charset="-128"/>
              </a:rPr>
              <a:t>What they have in common…</a:t>
            </a:r>
          </a:p>
        </p:txBody>
      </p:sp>
      <p:sp>
        <p:nvSpPr>
          <p:cNvPr id="12291" name="Content Placeholder 2"/>
          <p:cNvSpPr>
            <a:spLocks noGrp="1"/>
          </p:cNvSpPr>
          <p:nvPr>
            <p:ph idx="1"/>
          </p:nvPr>
        </p:nvSpPr>
        <p:spPr/>
        <p:txBody>
          <a:bodyPr/>
          <a:lstStyle/>
          <a:p>
            <a:r>
              <a:rPr lang="en-US" altLang="en-US" dirty="0" smtClean="0">
                <a:ea typeface="ＭＳ Ｐゴシック" pitchFamily="34" charset="-128"/>
              </a:rPr>
              <a:t>…is most of the flight project cultural values:</a:t>
            </a:r>
          </a:p>
          <a:p>
            <a:pPr lvl="1"/>
            <a:r>
              <a:rPr lang="en-US" altLang="en-US" dirty="0" smtClean="0">
                <a:ea typeface="ＭＳ Ｐゴシック" pitchFamily="34" charset="-128"/>
              </a:rPr>
              <a:t>Project schedule can’t be jeopardized.</a:t>
            </a:r>
          </a:p>
          <a:p>
            <a:pPr lvl="1"/>
            <a:r>
              <a:rPr lang="en-US" altLang="en-US" dirty="0" smtClean="0">
                <a:ea typeface="ＭＳ Ｐゴシック" pitchFamily="34" charset="-128"/>
              </a:rPr>
              <a:t>Module coupling must be minimized.</a:t>
            </a:r>
          </a:p>
          <a:p>
            <a:pPr lvl="1"/>
            <a:r>
              <a:rPr lang="en-US" altLang="en-US" dirty="0" smtClean="0">
                <a:ea typeface="ＭＳ Ｐゴシック" pitchFamily="34" charset="-128"/>
              </a:rPr>
              <a:t>No dynamic system memory allocation.</a:t>
            </a:r>
          </a:p>
          <a:p>
            <a:pPr lvl="1"/>
            <a:r>
              <a:rPr lang="en-US" altLang="en-US" dirty="0" smtClean="0">
                <a:ea typeface="ＭＳ Ｐゴシック" pitchFamily="34" charset="-128"/>
              </a:rPr>
              <a:t>Make maximum use of available resources.</a:t>
            </a:r>
          </a:p>
          <a:p>
            <a:pPr lvl="1"/>
            <a:r>
              <a:rPr lang="en-US" altLang="en-US" dirty="0" smtClean="0">
                <a:ea typeface="ＭＳ Ｐゴシック" pitchFamily="34" charset="-128"/>
              </a:rPr>
              <a:t>Contain and, as possible, tolerate faults.</a:t>
            </a:r>
          </a:p>
          <a:p>
            <a:pPr lvl="1"/>
            <a:r>
              <a:rPr lang="en-US" altLang="en-US" dirty="0" smtClean="0">
                <a:ea typeface="ＭＳ Ｐゴシック" pitchFamily="34" charset="-128"/>
              </a:rPr>
              <a:t>Test as you’ll fly, fly as you tested.</a:t>
            </a:r>
          </a:p>
          <a:p>
            <a:pPr lvl="1"/>
            <a:r>
              <a:rPr lang="en-US" altLang="en-US" dirty="0" smtClean="0">
                <a:ea typeface="ＭＳ Ｐゴシック" pitchFamily="34" charset="-128"/>
              </a:rPr>
              <a:t>Formal, controlled development process.</a:t>
            </a:r>
          </a:p>
          <a:p>
            <a:pPr lvl="1"/>
            <a:endParaRPr lang="en-US" altLang="en-US" dirty="0" smtClean="0">
              <a:ea typeface="ＭＳ Ｐゴシック" pitchFamily="34" charset="-128"/>
            </a:endParaRP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10</a:t>
            </a:fld>
            <a:endParaRPr lang="en-US" dirty="0"/>
          </a:p>
        </p:txBody>
      </p:sp>
    </p:spTree>
    <p:extLst>
      <p:ext uri="{BB962C8B-B14F-4D97-AF65-F5344CB8AC3E}">
        <p14:creationId xmlns:p14="http://schemas.microsoft.com/office/powerpoint/2010/main" val="59200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ea typeface="ＭＳ Ｐゴシック" pitchFamily="34" charset="-128"/>
              </a:rPr>
              <a:t>Where they differ</a:t>
            </a:r>
          </a:p>
        </p:txBody>
      </p:sp>
      <p:sp>
        <p:nvSpPr>
          <p:cNvPr id="13315" name="Content Placeholder 2"/>
          <p:cNvSpPr>
            <a:spLocks noGrp="1"/>
          </p:cNvSpPr>
          <p:nvPr>
            <p:ph idx="1"/>
          </p:nvPr>
        </p:nvSpPr>
        <p:spPr/>
        <p:txBody>
          <a:bodyPr/>
          <a:lstStyle/>
          <a:p>
            <a:r>
              <a:rPr lang="en-US" altLang="en-US" smtClean="0">
                <a:ea typeface="ＭＳ Ｐゴシック" pitchFamily="34" charset="-128"/>
              </a:rPr>
              <a:t>What is optimized</a:t>
            </a:r>
          </a:p>
          <a:p>
            <a:pPr lvl="1"/>
            <a:r>
              <a:rPr lang="en-US" altLang="en-US" smtClean="0">
                <a:ea typeface="ＭＳ Ｐゴシック" pitchFamily="34" charset="-128"/>
              </a:rPr>
              <a:t>Determinism</a:t>
            </a:r>
          </a:p>
          <a:p>
            <a:pPr lvl="1"/>
            <a:r>
              <a:rPr lang="en-US" altLang="en-US" smtClean="0">
                <a:ea typeface="ＭＳ Ｐゴシック" pitchFamily="34" charset="-128"/>
              </a:rPr>
              <a:t>Portability</a:t>
            </a:r>
          </a:p>
          <a:p>
            <a:r>
              <a:rPr lang="en-US" altLang="en-US" smtClean="0">
                <a:ea typeface="ＭＳ Ｐゴシック" pitchFamily="34" charset="-128"/>
              </a:rPr>
              <a:t>Mutual exclusion</a:t>
            </a:r>
          </a:p>
          <a:p>
            <a:r>
              <a:rPr lang="en-US" altLang="en-US" smtClean="0">
                <a:ea typeface="ＭＳ Ｐゴシック" pitchFamily="34" charset="-128"/>
              </a:rPr>
              <a:t>Data sharing</a:t>
            </a:r>
          </a:p>
          <a:p>
            <a:r>
              <a:rPr lang="en-US" altLang="en-US" smtClean="0">
                <a:ea typeface="ＭＳ Ｐゴシック" pitchFamily="34" charset="-128"/>
              </a:rPr>
              <a:t>Message passing</a:t>
            </a:r>
          </a:p>
          <a:p>
            <a:r>
              <a:rPr lang="en-US" altLang="en-US" smtClean="0">
                <a:ea typeface="ＭＳ Ｐゴシック" pitchFamily="34" charset="-128"/>
              </a:rPr>
              <a:t>Memory management</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11</a:t>
            </a:fld>
            <a:endParaRPr lang="en-US" dirty="0"/>
          </a:p>
        </p:txBody>
      </p:sp>
    </p:spTree>
    <p:extLst>
      <p:ext uri="{BB962C8B-B14F-4D97-AF65-F5344CB8AC3E}">
        <p14:creationId xmlns:p14="http://schemas.microsoft.com/office/powerpoint/2010/main" val="151080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ea typeface="ＭＳ Ｐゴシック" pitchFamily="34" charset="-128"/>
              </a:rPr>
              <a:t>What is optimized</a:t>
            </a:r>
          </a:p>
        </p:txBody>
      </p:sp>
      <p:sp>
        <p:nvSpPr>
          <p:cNvPr id="15363" name="Content Placeholder 2"/>
          <p:cNvSpPr>
            <a:spLocks noGrp="1"/>
          </p:cNvSpPr>
          <p:nvPr>
            <p:ph idx="1"/>
          </p:nvPr>
        </p:nvSpPr>
        <p:spPr>
          <a:xfrm>
            <a:off x="457200" y="1600200"/>
            <a:ext cx="7772400" cy="4525963"/>
          </a:xfrm>
        </p:spPr>
        <p:txBody>
          <a:bodyPr/>
          <a:lstStyle/>
          <a:p>
            <a:r>
              <a:rPr lang="en-US" altLang="en-US" dirty="0" smtClean="0">
                <a:ea typeface="ＭＳ Ｐゴシック" pitchFamily="34" charset="-128"/>
              </a:rPr>
              <a:t>The foreground system must be reliable, else you lose the spacecraft.</a:t>
            </a:r>
          </a:p>
          <a:p>
            <a:pPr lvl="1"/>
            <a:r>
              <a:rPr lang="en-US" altLang="en-US" dirty="0" smtClean="0">
                <a:ea typeface="ＭＳ Ｐゴシック" pitchFamily="34" charset="-128"/>
              </a:rPr>
              <a:t>Fixed scope enables minimal, mission-specific design which enables comprehensive testing.</a:t>
            </a:r>
          </a:p>
          <a:p>
            <a:r>
              <a:rPr lang="en-US" altLang="en-US" dirty="0" smtClean="0">
                <a:ea typeface="ＭＳ Ｐゴシック" pitchFamily="34" charset="-128"/>
              </a:rPr>
              <a:t>The background system must be efficient, else not enough work gets done.</a:t>
            </a:r>
          </a:p>
          <a:p>
            <a:pPr lvl="1"/>
            <a:r>
              <a:rPr lang="en-US" altLang="en-US" dirty="0" smtClean="0">
                <a:ea typeface="ＭＳ Ｐゴシック" pitchFamily="34" charset="-128"/>
              </a:rPr>
              <a:t>Minimize wasted space and cycles.</a:t>
            </a:r>
          </a:p>
          <a:p>
            <a:pPr lvl="1"/>
            <a:r>
              <a:rPr lang="en-US" altLang="en-US" dirty="0" smtClean="0">
                <a:ea typeface="ＭＳ Ｐゴシック" pitchFamily="34" charset="-128"/>
              </a:rPr>
              <a:t>This adds complexity, so </a:t>
            </a:r>
            <a:r>
              <a:rPr lang="en-US" altLang="en-US" dirty="0" smtClean="0">
                <a:ea typeface="ＭＳ Ｐゴシック" pitchFamily="34" charset="-128"/>
              </a:rPr>
              <a:t>it’s important to support </a:t>
            </a:r>
            <a:r>
              <a:rPr lang="en-US" altLang="en-US" dirty="0" smtClean="0">
                <a:ea typeface="ＭＳ Ｐゴシック" pitchFamily="34" charset="-128"/>
              </a:rPr>
              <a:t>portability: reliability comes from extensive multi-mission testing history.</a:t>
            </a:r>
          </a:p>
          <a:p>
            <a:endParaRPr lang="en-US" altLang="en-US" dirty="0" smtClean="0">
              <a:ea typeface="ＭＳ Ｐゴシック" pitchFamily="34" charset="-128"/>
            </a:endParaRP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12</a:t>
            </a:fld>
            <a:endParaRPr lang="en-US" dirty="0"/>
          </a:p>
        </p:txBody>
      </p:sp>
    </p:spTree>
    <p:extLst>
      <p:ext uri="{BB962C8B-B14F-4D97-AF65-F5344CB8AC3E}">
        <p14:creationId xmlns:p14="http://schemas.microsoft.com/office/powerpoint/2010/main" val="352466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ea typeface="ＭＳ Ｐゴシック" pitchFamily="34" charset="-128"/>
              </a:rPr>
              <a:t>Mutual exclusion</a:t>
            </a:r>
          </a:p>
        </p:txBody>
      </p:sp>
      <p:sp>
        <p:nvSpPr>
          <p:cNvPr id="16387" name="Content Placeholder 2"/>
          <p:cNvSpPr>
            <a:spLocks noGrp="1"/>
          </p:cNvSpPr>
          <p:nvPr>
            <p:ph idx="1"/>
          </p:nvPr>
        </p:nvSpPr>
        <p:spPr/>
        <p:txBody>
          <a:bodyPr/>
          <a:lstStyle/>
          <a:p>
            <a:r>
              <a:rPr lang="en-US" altLang="en-US" dirty="0" smtClean="0">
                <a:ea typeface="ＭＳ Ｐゴシック" pitchFamily="34" charset="-128"/>
              </a:rPr>
              <a:t>Real-time FSW can’t tolerate lengthy mutual exclusions: tasks miss deadlines.</a:t>
            </a:r>
          </a:p>
          <a:p>
            <a:r>
              <a:rPr lang="en-US" altLang="en-US" dirty="0" smtClean="0">
                <a:ea typeface="ＭＳ Ｐゴシック" pitchFamily="34" charset="-128"/>
              </a:rPr>
              <a:t>In the background system, no problem.  You can serialize an entire subsystem on a single </a:t>
            </a:r>
            <a:r>
              <a:rPr lang="en-US" altLang="en-US" dirty="0" err="1" smtClean="0">
                <a:ea typeface="ＭＳ Ｐゴシック" pitchFamily="34" charset="-128"/>
              </a:rPr>
              <a:t>mutex</a:t>
            </a:r>
            <a:r>
              <a:rPr lang="en-US" altLang="en-US" dirty="0" smtClean="0">
                <a:ea typeface="ＭＳ Ｐゴシック" pitchFamily="34" charset="-128"/>
              </a:rPr>
              <a:t>, because there are no deadlines.</a:t>
            </a:r>
          </a:p>
          <a:p>
            <a:pPr lvl="1"/>
            <a:r>
              <a:rPr lang="en-US" altLang="en-US" dirty="0" smtClean="0">
                <a:ea typeface="ＭＳ Ｐゴシック" pitchFamily="34" charset="-128"/>
              </a:rPr>
              <a:t>Only one task runs at a time anyway</a:t>
            </a:r>
            <a:r>
              <a:rPr lang="en-US" altLang="en-US" dirty="0" smtClean="0">
                <a:ea typeface="ＭＳ Ｐゴシック" pitchFamily="34" charset="-128"/>
              </a:rPr>
              <a:t>.  (For now; multi-core flight computers are on the horizon.)</a:t>
            </a:r>
            <a:endParaRPr lang="en-US" altLang="en-US" dirty="0" smtClean="0">
              <a:ea typeface="ＭＳ Ｐゴシック" pitchFamily="34" charset="-128"/>
            </a:endParaRPr>
          </a:p>
          <a:p>
            <a:pPr lvl="1"/>
            <a:r>
              <a:rPr lang="en-US" altLang="en-US" dirty="0" smtClean="0">
                <a:ea typeface="ＭＳ Ｐゴシック" pitchFamily="34" charset="-128"/>
              </a:rPr>
              <a:t>Loops and </a:t>
            </a:r>
            <a:r>
              <a:rPr lang="en-US" altLang="en-US" dirty="0" smtClean="0">
                <a:ea typeface="ＭＳ Ｐゴシック" pitchFamily="34" charset="-128"/>
              </a:rPr>
              <a:t>function calls in critical </a:t>
            </a:r>
            <a:r>
              <a:rPr lang="en-US" altLang="en-US" dirty="0" smtClean="0">
                <a:ea typeface="ＭＳ Ｐゴシック" pitchFamily="34" charset="-128"/>
              </a:rPr>
              <a:t>sections are okay, so long as they eventually terminate and let other tasks run.</a:t>
            </a:r>
            <a:endParaRPr lang="en-US" altLang="en-US" dirty="0" smtClean="0">
              <a:ea typeface="ＭＳ Ｐゴシック" pitchFamily="34" charset="-128"/>
            </a:endParaRPr>
          </a:p>
          <a:p>
            <a:pPr lvl="1"/>
            <a:r>
              <a:rPr lang="en-US" altLang="en-US" dirty="0" smtClean="0">
                <a:ea typeface="ＭＳ Ｐゴシック" pitchFamily="34" charset="-128"/>
              </a:rPr>
              <a:t>Minimize cycles spent on task switching.</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13</a:t>
            </a:fld>
            <a:endParaRPr lang="en-US" dirty="0"/>
          </a:p>
        </p:txBody>
      </p:sp>
    </p:spTree>
    <p:extLst>
      <p:ext uri="{BB962C8B-B14F-4D97-AF65-F5344CB8AC3E}">
        <p14:creationId xmlns:p14="http://schemas.microsoft.com/office/powerpoint/2010/main" val="53257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ea typeface="ＭＳ Ｐゴシック" pitchFamily="34" charset="-128"/>
              </a:rPr>
              <a:t>Data sharing</a:t>
            </a:r>
          </a:p>
        </p:txBody>
      </p:sp>
      <p:sp>
        <p:nvSpPr>
          <p:cNvPr id="17411" name="Content Placeholder 2"/>
          <p:cNvSpPr>
            <a:spLocks noGrp="1"/>
          </p:cNvSpPr>
          <p:nvPr>
            <p:ph idx="1"/>
          </p:nvPr>
        </p:nvSpPr>
        <p:spPr/>
        <p:txBody>
          <a:bodyPr/>
          <a:lstStyle/>
          <a:p>
            <a:r>
              <a:rPr lang="en-US" altLang="en-US" smtClean="0">
                <a:ea typeface="ＭＳ Ｐゴシック" pitchFamily="34" charset="-128"/>
              </a:rPr>
              <a:t>Data sharing requires mutual exclusion, so it’s no good in the foreground system.</a:t>
            </a:r>
          </a:p>
          <a:p>
            <a:r>
              <a:rPr lang="en-US" altLang="en-US" smtClean="0">
                <a:ea typeface="ＭＳ Ｐゴシック" pitchFamily="34" charset="-128"/>
              </a:rPr>
              <a:t>In the background system, lengthy mutual exclusion is okay – so shared access to data is okay.</a:t>
            </a:r>
          </a:p>
          <a:p>
            <a:r>
              <a:rPr lang="en-US" altLang="en-US" smtClean="0">
                <a:ea typeface="ＭＳ Ｐゴシック" pitchFamily="34" charset="-128"/>
              </a:rPr>
              <a:t>Which is good, because shared access is also the fastest way multiple tasks can operate on the same data.</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14</a:t>
            </a:fld>
            <a:endParaRPr lang="en-US" dirty="0"/>
          </a:p>
        </p:txBody>
      </p:sp>
    </p:spTree>
    <p:extLst>
      <p:ext uri="{BB962C8B-B14F-4D97-AF65-F5344CB8AC3E}">
        <p14:creationId xmlns:p14="http://schemas.microsoft.com/office/powerpoint/2010/main" val="38903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ea typeface="ＭＳ Ｐゴシック" pitchFamily="34" charset="-128"/>
              </a:rPr>
              <a:t>Message passing</a:t>
            </a:r>
          </a:p>
        </p:txBody>
      </p:sp>
      <p:sp>
        <p:nvSpPr>
          <p:cNvPr id="18435" name="Content Placeholder 2"/>
          <p:cNvSpPr>
            <a:spLocks noGrp="1"/>
          </p:cNvSpPr>
          <p:nvPr>
            <p:ph idx="1"/>
          </p:nvPr>
        </p:nvSpPr>
        <p:spPr/>
        <p:txBody>
          <a:bodyPr/>
          <a:lstStyle/>
          <a:p>
            <a:r>
              <a:rPr lang="en-US" altLang="en-US" smtClean="0">
                <a:ea typeface="ＭＳ Ｐゴシック" pitchFamily="34" charset="-128"/>
              </a:rPr>
              <a:t>Because shared access is excluded, the real-time system uses message passing to enable multiple tasks to operate on common data.</a:t>
            </a:r>
          </a:p>
          <a:p>
            <a:r>
              <a:rPr lang="en-US" altLang="en-US" smtClean="0">
                <a:ea typeface="ＭＳ Ｐゴシック" pitchFamily="34" charset="-128"/>
              </a:rPr>
              <a:t>But because shared access is okay in the background system, message passing is not needed.</a:t>
            </a:r>
          </a:p>
          <a:p>
            <a:pPr lvl="1"/>
            <a:r>
              <a:rPr lang="en-US" altLang="en-US" smtClean="0">
                <a:ea typeface="ＭＳ Ｐゴシック" pitchFamily="34" charset="-128"/>
              </a:rPr>
              <a:t>No cycles wasted in copying anything.</a:t>
            </a:r>
          </a:p>
          <a:p>
            <a:pPr lvl="1"/>
            <a:r>
              <a:rPr lang="en-US" altLang="en-US" smtClean="0">
                <a:ea typeface="ＭＳ Ｐゴシック" pitchFamily="34" charset="-128"/>
              </a:rPr>
              <a:t>Signal “data ready” by giving a semaphore.</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15</a:t>
            </a:fld>
            <a:endParaRPr lang="en-US" dirty="0"/>
          </a:p>
        </p:txBody>
      </p:sp>
    </p:spTree>
    <p:extLst>
      <p:ext uri="{BB962C8B-B14F-4D97-AF65-F5344CB8AC3E}">
        <p14:creationId xmlns:p14="http://schemas.microsoft.com/office/powerpoint/2010/main" val="380459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ea typeface="ＭＳ Ｐゴシック" pitchFamily="34" charset="-128"/>
              </a:rPr>
              <a:t>Memory management</a:t>
            </a:r>
          </a:p>
        </p:txBody>
      </p:sp>
      <p:sp>
        <p:nvSpPr>
          <p:cNvPr id="19459" name="Content Placeholder 2"/>
          <p:cNvSpPr>
            <a:spLocks noGrp="1"/>
          </p:cNvSpPr>
          <p:nvPr>
            <p:ph idx="1"/>
          </p:nvPr>
        </p:nvSpPr>
        <p:spPr>
          <a:xfrm>
            <a:off x="457200" y="1600200"/>
            <a:ext cx="7924800" cy="4525963"/>
          </a:xfrm>
        </p:spPr>
        <p:txBody>
          <a:bodyPr/>
          <a:lstStyle/>
          <a:p>
            <a:r>
              <a:rPr lang="en-US" altLang="en-US" dirty="0" smtClean="0">
                <a:ea typeface="ＭＳ Ｐゴシック" pitchFamily="34" charset="-128"/>
              </a:rPr>
              <a:t>Because mission scope is </a:t>
            </a:r>
            <a:r>
              <a:rPr lang="en-US" altLang="en-US" dirty="0" smtClean="0">
                <a:ea typeface="ＭＳ Ｐゴシック" pitchFamily="34" charset="-128"/>
              </a:rPr>
              <a:t>fixed and is known at launch time, </a:t>
            </a:r>
            <a:r>
              <a:rPr lang="en-US" altLang="en-US" dirty="0" smtClean="0">
                <a:ea typeface="ＭＳ Ｐゴシック" pitchFamily="34" charset="-128"/>
              </a:rPr>
              <a:t>all foreground FSW memory can be in fixed-length arrays, each with margin.</a:t>
            </a:r>
          </a:p>
          <a:p>
            <a:r>
              <a:rPr lang="en-US" altLang="en-US" dirty="0" smtClean="0">
                <a:ea typeface="ＭＳ Ｐゴシック" pitchFamily="34" charset="-128"/>
              </a:rPr>
              <a:t>But the background system gains reliability from being multi-mission, hence portable and evolvable.</a:t>
            </a:r>
          </a:p>
          <a:p>
            <a:pPr lvl="1"/>
            <a:r>
              <a:rPr lang="en-US" altLang="en-US" dirty="0" smtClean="0">
                <a:ea typeface="ＭＳ Ｐゴシック" pitchFamily="34" charset="-128"/>
              </a:rPr>
              <a:t>Management of private common heap: pooled resource, pooled margin, efficient use of space.</a:t>
            </a:r>
          </a:p>
          <a:p>
            <a:pPr lvl="1"/>
            <a:r>
              <a:rPr lang="en-US" altLang="en-US" dirty="0" smtClean="0">
                <a:ea typeface="ＭＳ Ｐゴシック" pitchFamily="34" charset="-128"/>
              </a:rPr>
              <a:t>Automatically adapts to mission scope change. </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16</a:t>
            </a:fld>
            <a:endParaRPr lang="en-US" dirty="0"/>
          </a:p>
        </p:txBody>
      </p:sp>
    </p:spTree>
    <p:extLst>
      <p:ext uri="{BB962C8B-B14F-4D97-AF65-F5344CB8AC3E}">
        <p14:creationId xmlns:p14="http://schemas.microsoft.com/office/powerpoint/2010/main" val="95055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ea typeface="ＭＳ Ｐゴシック" pitchFamily="34" charset="-128"/>
              </a:rPr>
              <a:t>How they </a:t>
            </a:r>
            <a:r>
              <a:rPr lang="en-US" altLang="en-US" dirty="0" smtClean="0">
                <a:ea typeface="ＭＳ Ｐゴシック" pitchFamily="34" charset="-128"/>
              </a:rPr>
              <a:t>collaborate</a:t>
            </a:r>
            <a:endParaRPr lang="en-US" altLang="en-US" dirty="0" smtClean="0">
              <a:ea typeface="ＭＳ Ｐゴシック" pitchFamily="34" charset="-128"/>
            </a:endParaRPr>
          </a:p>
        </p:txBody>
      </p:sp>
      <p:sp>
        <p:nvSpPr>
          <p:cNvPr id="20483" name="Content Placeholder 2"/>
          <p:cNvSpPr>
            <a:spLocks noGrp="1"/>
          </p:cNvSpPr>
          <p:nvPr>
            <p:ph idx="1"/>
          </p:nvPr>
        </p:nvSpPr>
        <p:spPr>
          <a:xfrm>
            <a:off x="457200" y="1600200"/>
            <a:ext cx="7848600" cy="4525963"/>
          </a:xfrm>
        </p:spPr>
        <p:txBody>
          <a:bodyPr/>
          <a:lstStyle/>
          <a:p>
            <a:r>
              <a:rPr lang="en-US" altLang="en-US" dirty="0" smtClean="0">
                <a:ea typeface="ＭＳ Ｐゴシック" pitchFamily="34" charset="-128"/>
              </a:rPr>
              <a:t>The foreground system never calls the background system’s library functions – never blocks, ignores background tasks.</a:t>
            </a:r>
          </a:p>
          <a:p>
            <a:r>
              <a:rPr lang="en-US" altLang="en-US" dirty="0" smtClean="0">
                <a:ea typeface="ＭＳ Ｐゴシック" pitchFamily="34" charset="-128"/>
              </a:rPr>
              <a:t>Background tasks are interrupted whenever foreground tasks need to run.</a:t>
            </a:r>
          </a:p>
          <a:p>
            <a:r>
              <a:rPr lang="en-US" altLang="en-US" dirty="0" smtClean="0">
                <a:ea typeface="ＭＳ Ｐゴシック" pitchFamily="34" charset="-128"/>
              </a:rPr>
              <a:t>For communication between the two: </a:t>
            </a:r>
            <a:r>
              <a:rPr lang="en-US" altLang="en-US" dirty="0" smtClean="0">
                <a:ea typeface="ＭＳ Ｐゴシック" pitchFamily="34" charset="-128"/>
              </a:rPr>
              <a:t>operating system (e.g., </a:t>
            </a:r>
            <a:r>
              <a:rPr lang="en-US" altLang="en-US" dirty="0" err="1" smtClean="0">
                <a:ea typeface="ＭＳ Ｐゴシック" pitchFamily="34" charset="-128"/>
              </a:rPr>
              <a:t>VxWorks</a:t>
            </a:r>
            <a:r>
              <a:rPr lang="en-US" altLang="en-US" dirty="0" smtClean="0">
                <a:ea typeface="ＭＳ Ｐゴシック" pitchFamily="34" charset="-128"/>
              </a:rPr>
              <a:t>) </a:t>
            </a:r>
            <a:r>
              <a:rPr lang="en-US" altLang="en-US" dirty="0" smtClean="0">
                <a:ea typeface="ＭＳ Ｐゴシック" pitchFamily="34" charset="-128"/>
              </a:rPr>
              <a:t>message queues.</a:t>
            </a:r>
          </a:p>
          <a:p>
            <a:pPr lvl="1"/>
            <a:r>
              <a:rPr lang="en-US" altLang="en-US" dirty="0" smtClean="0">
                <a:ea typeface="ＭＳ Ｐゴシック" pitchFamily="34" charset="-128"/>
              </a:rPr>
              <a:t>Non-blocking at the foreground end.</a:t>
            </a:r>
          </a:p>
          <a:p>
            <a:pPr lvl="1"/>
            <a:r>
              <a:rPr lang="en-US" altLang="en-US" dirty="0" smtClean="0">
                <a:ea typeface="ＭＳ Ｐゴシック" pitchFamily="34" charset="-128"/>
              </a:rPr>
              <a:t>Blocking at the background end.</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17</a:t>
            </a:fld>
            <a:endParaRPr lang="en-US" dirty="0"/>
          </a:p>
        </p:txBody>
      </p:sp>
    </p:spTree>
    <p:extLst>
      <p:ext uri="{BB962C8B-B14F-4D97-AF65-F5344CB8AC3E}">
        <p14:creationId xmlns:p14="http://schemas.microsoft.com/office/powerpoint/2010/main" val="366156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rot="5400000">
            <a:off x="1311275" y="2895600"/>
            <a:ext cx="1828800" cy="3048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cfdp_manager</a:t>
            </a:r>
          </a:p>
        </p:txBody>
      </p:sp>
      <p:sp>
        <p:nvSpPr>
          <p:cNvPr id="72707" name="Line 3"/>
          <p:cNvSpPr>
            <a:spLocks noChangeShapeType="1"/>
          </p:cNvSpPr>
          <p:nvPr/>
        </p:nvSpPr>
        <p:spPr bwMode="auto">
          <a:xfrm flipH="1" flipV="1">
            <a:off x="3886200" y="24384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8" name="Rectangle 4"/>
          <p:cNvSpPr>
            <a:spLocks noChangeArrowheads="1"/>
          </p:cNvSpPr>
          <p:nvPr/>
        </p:nvSpPr>
        <p:spPr bwMode="auto">
          <a:xfrm>
            <a:off x="4114800" y="2209800"/>
            <a:ext cx="1600200" cy="1752600"/>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9" name="Line 5"/>
          <p:cNvSpPr>
            <a:spLocks noChangeShapeType="1"/>
          </p:cNvSpPr>
          <p:nvPr/>
        </p:nvSpPr>
        <p:spPr bwMode="auto">
          <a:xfrm>
            <a:off x="5562600" y="3429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0" name="Rectangle 6"/>
          <p:cNvSpPr>
            <a:spLocks noChangeArrowheads="1"/>
          </p:cNvSpPr>
          <p:nvPr/>
        </p:nvSpPr>
        <p:spPr bwMode="auto">
          <a:xfrm>
            <a:off x="6019800" y="2057400"/>
            <a:ext cx="609600" cy="19050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solidFill>
                <a:schemeClr val="accent1"/>
              </a:solidFill>
            </a:endParaRPr>
          </a:p>
        </p:txBody>
      </p:sp>
      <p:sp>
        <p:nvSpPr>
          <p:cNvPr id="72711" name="Rectangle 7"/>
          <p:cNvSpPr>
            <a:spLocks noChangeArrowheads="1"/>
          </p:cNvSpPr>
          <p:nvPr/>
        </p:nvSpPr>
        <p:spPr bwMode="auto">
          <a:xfrm>
            <a:off x="6172200" y="2514600"/>
            <a:ext cx="304800" cy="3048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pxlso</a:t>
            </a:r>
          </a:p>
        </p:txBody>
      </p:sp>
      <p:sp>
        <p:nvSpPr>
          <p:cNvPr id="72712" name="Rectangle 8"/>
          <p:cNvSpPr>
            <a:spLocks noChangeArrowheads="1"/>
          </p:cNvSpPr>
          <p:nvPr/>
        </p:nvSpPr>
        <p:spPr bwMode="auto">
          <a:xfrm>
            <a:off x="6172200" y="3276600"/>
            <a:ext cx="304800" cy="3048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pxlsi</a:t>
            </a:r>
          </a:p>
        </p:txBody>
      </p:sp>
      <p:sp>
        <p:nvSpPr>
          <p:cNvPr id="72713" name="Text Box 9"/>
          <p:cNvSpPr txBox="1">
            <a:spLocks noChangeArrowheads="1"/>
          </p:cNvSpPr>
          <p:nvPr/>
        </p:nvSpPr>
        <p:spPr bwMode="auto">
          <a:xfrm>
            <a:off x="6096000" y="2057400"/>
            <a:ext cx="5492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a:t>PX</a:t>
            </a:r>
          </a:p>
        </p:txBody>
      </p:sp>
      <p:sp>
        <p:nvSpPr>
          <p:cNvPr id="72714" name="Rectangle 10"/>
          <p:cNvSpPr>
            <a:spLocks noChangeArrowheads="1"/>
          </p:cNvSpPr>
          <p:nvPr/>
        </p:nvSpPr>
        <p:spPr bwMode="auto">
          <a:xfrm>
            <a:off x="6705600" y="2895600"/>
            <a:ext cx="304800" cy="3048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LTP</a:t>
            </a:r>
          </a:p>
        </p:txBody>
      </p:sp>
      <p:cxnSp>
        <p:nvCxnSpPr>
          <p:cNvPr id="72715" name="AutoShape 11"/>
          <p:cNvCxnSpPr>
            <a:cxnSpLocks noChangeShapeType="1"/>
            <a:stCxn id="72714" idx="0"/>
            <a:endCxn id="72711" idx="3"/>
          </p:cNvCxnSpPr>
          <p:nvPr/>
        </p:nvCxnSpPr>
        <p:spPr bwMode="auto">
          <a:xfrm rot="5400000" flipH="1">
            <a:off x="6553200" y="2590800"/>
            <a:ext cx="228600" cy="3810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16" name="AutoShape 12"/>
          <p:cNvCxnSpPr>
            <a:cxnSpLocks noChangeShapeType="1"/>
            <a:stCxn id="72712" idx="3"/>
            <a:endCxn id="72714" idx="2"/>
          </p:cNvCxnSpPr>
          <p:nvPr/>
        </p:nvCxnSpPr>
        <p:spPr bwMode="auto">
          <a:xfrm flipV="1">
            <a:off x="6477000" y="3200400"/>
            <a:ext cx="381000" cy="2286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17" name="Text Box 13"/>
          <p:cNvSpPr txBox="1">
            <a:spLocks noChangeArrowheads="1"/>
          </p:cNvSpPr>
          <p:nvPr/>
        </p:nvSpPr>
        <p:spPr bwMode="auto">
          <a:xfrm>
            <a:off x="6623050" y="2452688"/>
            <a:ext cx="615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LTP segs</a:t>
            </a:r>
          </a:p>
        </p:txBody>
      </p:sp>
      <p:sp>
        <p:nvSpPr>
          <p:cNvPr id="72718" name="Line 14"/>
          <p:cNvSpPr>
            <a:spLocks noChangeShapeType="1"/>
          </p:cNvSpPr>
          <p:nvPr/>
        </p:nvSpPr>
        <p:spPr bwMode="auto">
          <a:xfrm flipH="1">
            <a:off x="2362200" y="2133600"/>
            <a:ext cx="15875" cy="1828800"/>
          </a:xfrm>
          <a:prstGeom prst="line">
            <a:avLst/>
          </a:prstGeom>
          <a:noFill/>
          <a:ln w="28575">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Oval 15"/>
          <p:cNvSpPr>
            <a:spLocks noChangeArrowheads="1"/>
          </p:cNvSpPr>
          <p:nvPr/>
        </p:nvSpPr>
        <p:spPr bwMode="auto">
          <a:xfrm>
            <a:off x="4876800" y="3048000"/>
            <a:ext cx="152400" cy="152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900"/>
              <a:t>S</a:t>
            </a:r>
          </a:p>
        </p:txBody>
      </p:sp>
      <p:sp>
        <p:nvSpPr>
          <p:cNvPr id="72720" name="Oval 16"/>
          <p:cNvSpPr>
            <a:spLocks noChangeArrowheads="1"/>
          </p:cNvSpPr>
          <p:nvPr/>
        </p:nvSpPr>
        <p:spPr bwMode="auto">
          <a:xfrm>
            <a:off x="4876800" y="2286000"/>
            <a:ext cx="152400" cy="152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900"/>
              <a:t>S</a:t>
            </a:r>
          </a:p>
        </p:txBody>
      </p:sp>
      <p:sp>
        <p:nvSpPr>
          <p:cNvPr id="72721" name="Line 17"/>
          <p:cNvSpPr>
            <a:spLocks noChangeShapeType="1"/>
          </p:cNvSpPr>
          <p:nvPr/>
        </p:nvSpPr>
        <p:spPr bwMode="auto">
          <a:xfrm>
            <a:off x="3886200" y="32004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2722" name="AutoShape 18"/>
          <p:cNvCxnSpPr>
            <a:cxnSpLocks noChangeShapeType="1"/>
            <a:stCxn id="72719" idx="6"/>
            <a:endCxn id="72712" idx="0"/>
          </p:cNvCxnSpPr>
          <p:nvPr/>
        </p:nvCxnSpPr>
        <p:spPr bwMode="auto">
          <a:xfrm>
            <a:off x="5029200" y="3124200"/>
            <a:ext cx="1295400" cy="1524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3" name="AutoShape 19"/>
          <p:cNvCxnSpPr>
            <a:cxnSpLocks noChangeShapeType="1"/>
            <a:stCxn id="72741" idx="3"/>
            <a:endCxn id="72719" idx="2"/>
          </p:cNvCxnSpPr>
          <p:nvPr/>
        </p:nvCxnSpPr>
        <p:spPr bwMode="auto">
          <a:xfrm>
            <a:off x="3886200" y="3124200"/>
            <a:ext cx="990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4" name="AutoShape 20"/>
          <p:cNvCxnSpPr>
            <a:cxnSpLocks noChangeShapeType="1"/>
            <a:stCxn id="72711" idx="0"/>
            <a:endCxn id="72720" idx="6"/>
          </p:cNvCxnSpPr>
          <p:nvPr/>
        </p:nvCxnSpPr>
        <p:spPr bwMode="auto">
          <a:xfrm rot="5400000" flipH="1">
            <a:off x="5600700" y="1790700"/>
            <a:ext cx="152400" cy="12954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5" name="AutoShape 21"/>
          <p:cNvCxnSpPr>
            <a:cxnSpLocks noChangeShapeType="1"/>
            <a:stCxn id="72720" idx="2"/>
            <a:endCxn id="72738" idx="3"/>
          </p:cNvCxnSpPr>
          <p:nvPr/>
        </p:nvCxnSpPr>
        <p:spPr bwMode="auto">
          <a:xfrm rot="10800000">
            <a:off x="3886200" y="2362200"/>
            <a:ext cx="990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26" name="Line 22"/>
          <p:cNvSpPr>
            <a:spLocks noChangeShapeType="1"/>
          </p:cNvSpPr>
          <p:nvPr/>
        </p:nvSpPr>
        <p:spPr bwMode="auto">
          <a:xfrm flipH="1">
            <a:off x="5562600" y="2667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Text Box 23"/>
          <p:cNvSpPr txBox="1">
            <a:spLocks noChangeArrowheads="1"/>
          </p:cNvSpPr>
          <p:nvPr/>
        </p:nvSpPr>
        <p:spPr bwMode="auto">
          <a:xfrm>
            <a:off x="4114800" y="1981200"/>
            <a:ext cx="555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PxVdb</a:t>
            </a:r>
          </a:p>
        </p:txBody>
      </p:sp>
      <p:sp>
        <p:nvSpPr>
          <p:cNvPr id="72728" name="Text Box 24"/>
          <p:cNvSpPr txBox="1">
            <a:spLocks noChangeArrowheads="1"/>
          </p:cNvSpPr>
          <p:nvPr/>
        </p:nvSpPr>
        <p:spPr bwMode="auto">
          <a:xfrm>
            <a:off x="2149475" y="1371600"/>
            <a:ext cx="889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libfdput_px.so</a:t>
            </a:r>
          </a:p>
        </p:txBody>
      </p:sp>
      <p:sp>
        <p:nvSpPr>
          <p:cNvPr id="72729" name="Line 25"/>
          <p:cNvSpPr>
            <a:spLocks noChangeShapeType="1"/>
          </p:cNvSpPr>
          <p:nvPr/>
        </p:nvSpPr>
        <p:spPr bwMode="auto">
          <a:xfrm>
            <a:off x="2378075" y="1600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26"/>
          <p:cNvSpPr>
            <a:spLocks noChangeShapeType="1"/>
          </p:cNvSpPr>
          <p:nvPr/>
        </p:nvSpPr>
        <p:spPr bwMode="auto">
          <a:xfrm flipH="1">
            <a:off x="1692275" y="2590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27"/>
          <p:cNvSpPr>
            <a:spLocks noChangeShapeType="1"/>
          </p:cNvSpPr>
          <p:nvPr/>
        </p:nvSpPr>
        <p:spPr bwMode="auto">
          <a:xfrm flipH="1">
            <a:off x="1692275" y="3276600"/>
            <a:ext cx="381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Text Box 28"/>
          <p:cNvSpPr txBox="1">
            <a:spLocks noChangeArrowheads="1"/>
          </p:cNvSpPr>
          <p:nvPr/>
        </p:nvSpPr>
        <p:spPr bwMode="auto">
          <a:xfrm>
            <a:off x="838200" y="2727325"/>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To telecom</a:t>
            </a:r>
          </a:p>
          <a:p>
            <a:r>
              <a:rPr lang="en-US" altLang="en-US" sz="1000"/>
              <a:t>system and earth</a:t>
            </a:r>
          </a:p>
        </p:txBody>
      </p:sp>
      <p:sp>
        <p:nvSpPr>
          <p:cNvPr id="72733" name="Rectangle 29"/>
          <p:cNvSpPr>
            <a:spLocks noChangeArrowheads="1"/>
          </p:cNvSpPr>
          <p:nvPr/>
        </p:nvSpPr>
        <p:spPr bwMode="auto">
          <a:xfrm>
            <a:off x="2581275" y="2057400"/>
            <a:ext cx="762000" cy="1905000"/>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4" name="AutoShape 30"/>
          <p:cNvSpPr>
            <a:spLocks noChangeArrowheads="1"/>
          </p:cNvSpPr>
          <p:nvPr/>
        </p:nvSpPr>
        <p:spPr bwMode="auto">
          <a:xfrm>
            <a:off x="2733675" y="2514600"/>
            <a:ext cx="457200" cy="381000"/>
          </a:xfrm>
          <a:prstGeom prst="flowChartInputOutpu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Out</a:t>
            </a:r>
          </a:p>
          <a:p>
            <a:pPr algn="ctr"/>
            <a:r>
              <a:rPr lang="en-US" altLang="en-US" sz="800"/>
              <a:t>FPDU</a:t>
            </a:r>
          </a:p>
        </p:txBody>
      </p:sp>
      <p:sp>
        <p:nvSpPr>
          <p:cNvPr id="72735" name="AutoShape 31"/>
          <p:cNvSpPr>
            <a:spLocks noChangeArrowheads="1"/>
          </p:cNvSpPr>
          <p:nvPr/>
        </p:nvSpPr>
        <p:spPr bwMode="auto">
          <a:xfrm>
            <a:off x="2733675" y="3276600"/>
            <a:ext cx="457200" cy="381000"/>
          </a:xfrm>
          <a:prstGeom prst="flowChartInputOutpu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In</a:t>
            </a:r>
          </a:p>
          <a:p>
            <a:pPr algn="ctr"/>
            <a:r>
              <a:rPr lang="en-US" altLang="en-US" sz="800"/>
              <a:t>FPDU</a:t>
            </a:r>
          </a:p>
        </p:txBody>
      </p:sp>
      <p:sp>
        <p:nvSpPr>
          <p:cNvPr id="72736" name="Oval 32"/>
          <p:cNvSpPr>
            <a:spLocks noChangeArrowheads="1"/>
          </p:cNvSpPr>
          <p:nvPr/>
        </p:nvSpPr>
        <p:spPr bwMode="auto">
          <a:xfrm>
            <a:off x="2886075" y="2286000"/>
            <a:ext cx="152400" cy="152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900"/>
              <a:t>S</a:t>
            </a:r>
          </a:p>
        </p:txBody>
      </p:sp>
      <p:sp>
        <p:nvSpPr>
          <p:cNvPr id="72737" name="Oval 33"/>
          <p:cNvSpPr>
            <a:spLocks noChangeArrowheads="1"/>
          </p:cNvSpPr>
          <p:nvPr/>
        </p:nvSpPr>
        <p:spPr bwMode="auto">
          <a:xfrm>
            <a:off x="2886075" y="3048000"/>
            <a:ext cx="152400" cy="152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900"/>
              <a:t>S</a:t>
            </a:r>
          </a:p>
        </p:txBody>
      </p:sp>
      <p:sp>
        <p:nvSpPr>
          <p:cNvPr id="72738" name="Rectangle 34"/>
          <p:cNvSpPr>
            <a:spLocks noChangeArrowheads="1"/>
          </p:cNvSpPr>
          <p:nvPr/>
        </p:nvSpPr>
        <p:spPr bwMode="auto">
          <a:xfrm>
            <a:off x="3581400" y="2209800"/>
            <a:ext cx="304800" cy="3048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pxout</a:t>
            </a:r>
          </a:p>
        </p:txBody>
      </p:sp>
      <p:cxnSp>
        <p:nvCxnSpPr>
          <p:cNvPr id="72739" name="AutoShape 35"/>
          <p:cNvCxnSpPr>
            <a:cxnSpLocks noChangeShapeType="1"/>
            <a:stCxn id="72736" idx="6"/>
            <a:endCxn id="72738" idx="1"/>
          </p:cNvCxnSpPr>
          <p:nvPr/>
        </p:nvCxnSpPr>
        <p:spPr bwMode="auto">
          <a:xfrm>
            <a:off x="3038475" y="2362200"/>
            <a:ext cx="5429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0" name="AutoShape 36"/>
          <p:cNvCxnSpPr>
            <a:cxnSpLocks noChangeShapeType="1"/>
            <a:stCxn id="72738" idx="2"/>
            <a:endCxn id="72734" idx="5"/>
          </p:cNvCxnSpPr>
          <p:nvPr/>
        </p:nvCxnSpPr>
        <p:spPr bwMode="auto">
          <a:xfrm rot="5400000">
            <a:off x="3344069" y="2315369"/>
            <a:ext cx="190500" cy="5889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41" name="Rectangle 37"/>
          <p:cNvSpPr>
            <a:spLocks noChangeArrowheads="1"/>
          </p:cNvSpPr>
          <p:nvPr/>
        </p:nvSpPr>
        <p:spPr bwMode="auto">
          <a:xfrm>
            <a:off x="3581400" y="2971800"/>
            <a:ext cx="304800" cy="3048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pxin</a:t>
            </a:r>
          </a:p>
        </p:txBody>
      </p:sp>
      <p:cxnSp>
        <p:nvCxnSpPr>
          <p:cNvPr id="72742" name="AutoShape 38"/>
          <p:cNvCxnSpPr>
            <a:cxnSpLocks noChangeShapeType="1"/>
            <a:stCxn id="72737" idx="6"/>
            <a:endCxn id="72741" idx="1"/>
          </p:cNvCxnSpPr>
          <p:nvPr/>
        </p:nvCxnSpPr>
        <p:spPr bwMode="auto">
          <a:xfrm>
            <a:off x="3038475" y="3124200"/>
            <a:ext cx="5429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43" name="AutoShape 39"/>
          <p:cNvCxnSpPr>
            <a:cxnSpLocks noChangeShapeType="1"/>
            <a:stCxn id="72735" idx="5"/>
            <a:endCxn id="72741" idx="2"/>
          </p:cNvCxnSpPr>
          <p:nvPr/>
        </p:nvCxnSpPr>
        <p:spPr bwMode="auto">
          <a:xfrm flipV="1">
            <a:off x="3144838" y="3276600"/>
            <a:ext cx="588962" cy="1905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44" name="Text Box 40"/>
          <p:cNvSpPr txBox="1">
            <a:spLocks noChangeArrowheads="1"/>
          </p:cNvSpPr>
          <p:nvPr/>
        </p:nvSpPr>
        <p:spPr bwMode="auto">
          <a:xfrm>
            <a:off x="2590800" y="1828800"/>
            <a:ext cx="493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PxDb</a:t>
            </a:r>
          </a:p>
        </p:txBody>
      </p:sp>
      <p:sp>
        <p:nvSpPr>
          <p:cNvPr id="72745" name="Line 41"/>
          <p:cNvSpPr>
            <a:spLocks noChangeShapeType="1"/>
          </p:cNvSpPr>
          <p:nvPr/>
        </p:nvSpPr>
        <p:spPr bwMode="auto">
          <a:xfrm>
            <a:off x="2362200" y="3124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7" name="AutoShape 43"/>
          <p:cNvSpPr>
            <a:spLocks noChangeArrowheads="1"/>
          </p:cNvSpPr>
          <p:nvPr/>
        </p:nvSpPr>
        <p:spPr bwMode="auto">
          <a:xfrm>
            <a:off x="4419600" y="2514600"/>
            <a:ext cx="1143000" cy="381000"/>
          </a:xfrm>
          <a:prstGeom prst="flowChartMagneticDisk">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Outbound FPDUs</a:t>
            </a:r>
          </a:p>
        </p:txBody>
      </p:sp>
      <p:sp>
        <p:nvSpPr>
          <p:cNvPr id="72748" name="AutoShape 44"/>
          <p:cNvSpPr>
            <a:spLocks noChangeArrowheads="1"/>
          </p:cNvSpPr>
          <p:nvPr/>
        </p:nvSpPr>
        <p:spPr bwMode="auto">
          <a:xfrm>
            <a:off x="4419600" y="3276600"/>
            <a:ext cx="1143000" cy="381000"/>
          </a:xfrm>
          <a:prstGeom prst="flowChartMagneticDisk">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Inbound FPDUs</a:t>
            </a:r>
          </a:p>
        </p:txBody>
      </p:sp>
      <p:sp>
        <p:nvSpPr>
          <p:cNvPr id="72749" name="Line 45"/>
          <p:cNvSpPr>
            <a:spLocks noChangeShapeType="1"/>
          </p:cNvSpPr>
          <p:nvPr/>
        </p:nvSpPr>
        <p:spPr bwMode="auto">
          <a:xfrm flipH="1">
            <a:off x="2352675" y="2667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50" name="Line 46"/>
          <p:cNvSpPr>
            <a:spLocks noChangeShapeType="1"/>
          </p:cNvSpPr>
          <p:nvPr/>
        </p:nvSpPr>
        <p:spPr bwMode="auto">
          <a:xfrm>
            <a:off x="2352675" y="2362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51" name="Line 47"/>
          <p:cNvSpPr>
            <a:spLocks noChangeShapeType="1"/>
          </p:cNvSpPr>
          <p:nvPr/>
        </p:nvSpPr>
        <p:spPr bwMode="auto">
          <a:xfrm flipH="1">
            <a:off x="2362200" y="3429000"/>
            <a:ext cx="4572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itle 1"/>
          <p:cNvSpPr>
            <a:spLocks noGrp="1"/>
          </p:cNvSpPr>
          <p:nvPr>
            <p:ph type="title"/>
          </p:nvPr>
        </p:nvSpPr>
        <p:spPr>
          <a:xfrm>
            <a:off x="457200" y="304800"/>
            <a:ext cx="8229600" cy="685800"/>
          </a:xfrm>
        </p:spPr>
        <p:txBody>
          <a:bodyPr/>
          <a:lstStyle/>
          <a:p>
            <a:r>
              <a:rPr lang="en-US" dirty="0" smtClean="0"/>
              <a:t>How we know this works</a:t>
            </a:r>
            <a:endParaRPr lang="en-US" dirty="0"/>
          </a:p>
        </p:txBody>
      </p:sp>
      <p:sp>
        <p:nvSpPr>
          <p:cNvPr id="2" name="Date Placeholder 1"/>
          <p:cNvSpPr>
            <a:spLocks noGrp="1"/>
          </p:cNvSpPr>
          <p:nvPr>
            <p:ph type="dt" sz="half" idx="10"/>
          </p:nvPr>
        </p:nvSpPr>
        <p:spPr/>
        <p:txBody>
          <a:bodyPr/>
          <a:lstStyle/>
          <a:p>
            <a:r>
              <a:rPr lang="en-US" smtClean="0"/>
              <a:t>12 December 2013</a:t>
            </a:r>
            <a:endParaRPr lang="en-US" dirty="0"/>
          </a:p>
        </p:txBody>
      </p:sp>
      <p:sp>
        <p:nvSpPr>
          <p:cNvPr id="3" name="Slide Number Placeholder 2"/>
          <p:cNvSpPr>
            <a:spLocks noGrp="1"/>
          </p:cNvSpPr>
          <p:nvPr>
            <p:ph type="sldNum" sz="quarter" idx="12"/>
          </p:nvPr>
        </p:nvSpPr>
        <p:spPr/>
        <p:txBody>
          <a:bodyPr/>
          <a:lstStyle/>
          <a:p>
            <a:fld id="{D1C807F1-1435-4AAF-A240-1161BE805F90}" type="slidenum">
              <a:rPr lang="en-US" smtClean="0"/>
              <a:pPr/>
              <a:t>18</a:t>
            </a:fld>
            <a:endParaRPr lang="en-US"/>
          </a:p>
        </p:txBody>
      </p:sp>
      <p:sp>
        <p:nvSpPr>
          <p:cNvPr id="4" name="TextBox 3"/>
          <p:cNvSpPr txBox="1"/>
          <p:nvPr/>
        </p:nvSpPr>
        <p:spPr>
          <a:xfrm>
            <a:off x="838201" y="4114800"/>
            <a:ext cx="7391400" cy="2246769"/>
          </a:xfrm>
          <a:prstGeom prst="rect">
            <a:avLst/>
          </a:prstGeom>
          <a:noFill/>
        </p:spPr>
        <p:txBody>
          <a:bodyPr wrap="square" rtlCol="0">
            <a:spAutoFit/>
          </a:bodyPr>
          <a:lstStyle/>
          <a:p>
            <a:pPr marL="171450" indent="-171450">
              <a:buFont typeface="Arial" panose="020B0604020202020204" pitchFamily="34" charset="0"/>
              <a:buChar char="•"/>
            </a:pPr>
            <a:r>
              <a:rPr lang="en-US" sz="1400" dirty="0"/>
              <a:t>The Deep Impact Network (DINET) project </a:t>
            </a:r>
            <a:r>
              <a:rPr lang="en-US" sz="1400" dirty="0" smtClean="0"/>
              <a:t>validated ION in flight, on the EPOXI (formerly Deep Impact flyby) spacecraft in October-November 2008.  The ION non-real-time data management system was integrated with DI’s real-time flight system, written by Ball Aerospace.  No modification to either the Ball flight software or the ION multi-mission software was required; a small “link service adapter” system, named “PX”, provided the interface between the foreground and background systems.</a:t>
            </a:r>
          </a:p>
          <a:p>
            <a:pPr marL="171450" indent="-171450">
              <a:buFont typeface="Arial" panose="020B0604020202020204" pitchFamily="34" charset="0"/>
              <a:buChar char="•"/>
            </a:pPr>
            <a:r>
              <a:rPr lang="en-US" sz="1400" dirty="0" smtClean="0"/>
              <a:t>The ION software enabled EPOXI to function as a DTN router in deep space, about 10 million miles from Earth, for four weeks while the spacecraft was in cruise to comet Hartley 2.  About 14.5 MB of data (292 images) were routed through the spacecraft over 8 low-rate DSN tracking passes, without data loss and without software failure.</a:t>
            </a:r>
            <a:endParaRPr lang="en-US" sz="1400" dirty="0"/>
          </a:p>
        </p:txBody>
      </p:sp>
    </p:spTree>
    <p:extLst>
      <p:ext uri="{BB962C8B-B14F-4D97-AF65-F5344CB8AC3E}">
        <p14:creationId xmlns:p14="http://schemas.microsoft.com/office/powerpoint/2010/main" val="100989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4" name="Date Placeholder 3"/>
          <p:cNvSpPr>
            <a:spLocks noGrp="1"/>
          </p:cNvSpPr>
          <p:nvPr>
            <p:ph type="dt" sz="half" idx="10"/>
          </p:nvPr>
        </p:nvSpPr>
        <p:spPr/>
        <p:txBody>
          <a:bodyPr/>
          <a:lstStyle/>
          <a:p>
            <a:r>
              <a:rPr lang="en-US" smtClean="0"/>
              <a:t>12 December 2013</a:t>
            </a:r>
            <a:endParaRPr lang="en-US" dirty="0"/>
          </a:p>
        </p:txBody>
      </p:sp>
      <p:sp>
        <p:nvSpPr>
          <p:cNvPr id="5" name="Slide Number Placeholder 4"/>
          <p:cNvSpPr>
            <a:spLocks noGrp="1"/>
          </p:cNvSpPr>
          <p:nvPr>
            <p:ph type="sldNum" sz="quarter" idx="12"/>
          </p:nvPr>
        </p:nvSpPr>
        <p:spPr/>
        <p:txBody>
          <a:bodyPr/>
          <a:lstStyle/>
          <a:p>
            <a:fld id="{33DAD65A-F798-4C11-8B87-F8A90F7CDB2E}" type="slidenum">
              <a:rPr lang="en-US" smtClean="0"/>
              <a:pPr/>
              <a:t>19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371600"/>
            <a:ext cx="4003011" cy="5029200"/>
          </a:xfrm>
          <a:prstGeom prst="rect">
            <a:avLst/>
          </a:prstGeom>
        </p:spPr>
      </p:pic>
    </p:spTree>
    <p:extLst>
      <p:ext uri="{BB962C8B-B14F-4D97-AF65-F5344CB8AC3E}">
        <p14:creationId xmlns:p14="http://schemas.microsoft.com/office/powerpoint/2010/main" val="338179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Flight Software is TWO systems</a:t>
            </a:r>
            <a:endParaRPr lang="en-US" dirty="0"/>
          </a:p>
        </p:txBody>
      </p:sp>
      <p:sp>
        <p:nvSpPr>
          <p:cNvPr id="3" name="Content Placeholder 2"/>
          <p:cNvSpPr>
            <a:spLocks noGrp="1"/>
          </p:cNvSpPr>
          <p:nvPr>
            <p:ph idx="1"/>
          </p:nvPr>
        </p:nvSpPr>
        <p:spPr>
          <a:xfrm>
            <a:off x="457200" y="1600200"/>
            <a:ext cx="8229600" cy="4525963"/>
          </a:xfrm>
        </p:spPr>
        <p:txBody>
          <a:bodyPr/>
          <a:lstStyle/>
          <a:p>
            <a:r>
              <a:rPr lang="en-US" altLang="en-US" dirty="0" smtClean="0">
                <a:ea typeface="ＭＳ Ｐゴシック" pitchFamily="34" charset="-128"/>
              </a:rPr>
              <a:t>We all know that real-time flight software is </a:t>
            </a:r>
            <a:r>
              <a:rPr lang="en-US" altLang="en-US" dirty="0">
                <a:ea typeface="ＭＳ Ｐゴシック" pitchFamily="34" charset="-128"/>
              </a:rPr>
              <a:t>indispensable to spacecraft </a:t>
            </a:r>
            <a:r>
              <a:rPr lang="en-US" altLang="en-US" dirty="0" smtClean="0">
                <a:ea typeface="ＭＳ Ｐゴシック" pitchFamily="34" charset="-128"/>
              </a:rPr>
              <a:t>operations.  </a:t>
            </a:r>
            <a:r>
              <a:rPr lang="en-US" altLang="en-US" dirty="0">
                <a:ea typeface="ＭＳ Ｐゴシック" pitchFamily="34" charset="-128"/>
              </a:rPr>
              <a:t>It drives the hardware of a robotic vehicle and its instruments, and it has been present since deployment of the first flight computer.</a:t>
            </a:r>
          </a:p>
          <a:p>
            <a:r>
              <a:rPr lang="en-US" altLang="en-US" dirty="0">
                <a:ea typeface="ＭＳ Ｐゴシック" pitchFamily="34" charset="-128"/>
              </a:rPr>
              <a:t>As missions become more capable, a second system emerges.  It’s a </a:t>
            </a:r>
            <a:r>
              <a:rPr lang="en-US" altLang="en-US" b="1" dirty="0">
                <a:ea typeface="ＭＳ Ｐゴシック" pitchFamily="34" charset="-128"/>
              </a:rPr>
              <a:t>non-real-time</a:t>
            </a:r>
            <a:r>
              <a:rPr lang="en-US" altLang="en-US" dirty="0">
                <a:ea typeface="ＭＳ Ｐゴシック" pitchFamily="34" charset="-128"/>
              </a:rPr>
              <a:t> system that manages data</a:t>
            </a:r>
            <a:r>
              <a:rPr lang="en-US" altLang="en-US" dirty="0" smtClean="0">
                <a:ea typeface="ＭＳ Ｐゴシック" pitchFamily="34" charset="-128"/>
              </a:rPr>
              <a:t>.</a:t>
            </a:r>
            <a:endParaRPr lang="en-US" altLang="en-US" sz="3600" dirty="0">
              <a:ea typeface="ＭＳ Ｐゴシック" pitchFamily="34" charset="-128"/>
            </a:endParaRPr>
          </a:p>
        </p:txBody>
      </p:sp>
      <p:sp>
        <p:nvSpPr>
          <p:cNvPr id="4" name="Date Placeholder 3"/>
          <p:cNvSpPr>
            <a:spLocks noGrp="1"/>
          </p:cNvSpPr>
          <p:nvPr>
            <p:ph type="dt" sz="half" idx="10"/>
          </p:nvPr>
        </p:nvSpPr>
        <p:spPr/>
        <p:txBody>
          <a:bodyPr/>
          <a:lstStyle/>
          <a:p>
            <a:r>
              <a:rPr lang="en-US" smtClean="0"/>
              <a:t>12 December 2013</a:t>
            </a:r>
            <a:endParaRPr lang="en-US" dirty="0"/>
          </a:p>
        </p:txBody>
      </p:sp>
      <p:sp>
        <p:nvSpPr>
          <p:cNvPr id="6" name="Slide Number Placeholder 5"/>
          <p:cNvSpPr>
            <a:spLocks noGrp="1"/>
          </p:cNvSpPr>
          <p:nvPr>
            <p:ph type="sldNum" sz="quarter" idx="4"/>
          </p:nvPr>
        </p:nvSpPr>
        <p:spPr/>
        <p:txBody>
          <a:bodyPr/>
          <a:lstStyle/>
          <a:p>
            <a:fld id="{33DAD65A-F798-4C11-8B87-F8A90F7CDB2E}" type="slidenum">
              <a:rPr lang="en-US" smtClean="0"/>
              <a:pPr/>
              <a:t>2</a:t>
            </a:fld>
            <a:endParaRPr lang="en-US" dirty="0"/>
          </a:p>
        </p:txBody>
      </p:sp>
    </p:spTree>
    <p:extLst>
      <p:ext uri="{BB962C8B-B14F-4D97-AF65-F5344CB8AC3E}">
        <p14:creationId xmlns:p14="http://schemas.microsoft.com/office/powerpoint/2010/main" val="187301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ＭＳ Ｐゴシック" pitchFamily="34" charset="-128"/>
              </a:rPr>
              <a:t>The second system</a:t>
            </a:r>
          </a:p>
        </p:txBody>
      </p:sp>
      <p:sp>
        <p:nvSpPr>
          <p:cNvPr id="8195" name="Content Placeholder 2"/>
          <p:cNvSpPr>
            <a:spLocks noGrp="1"/>
          </p:cNvSpPr>
          <p:nvPr>
            <p:ph idx="1"/>
          </p:nvPr>
        </p:nvSpPr>
        <p:spPr/>
        <p:txBody>
          <a:bodyPr/>
          <a:lstStyle/>
          <a:p>
            <a:r>
              <a:rPr lang="en-US" altLang="en-US" dirty="0" smtClean="0">
                <a:ea typeface="ＭＳ Ｐゴシック" pitchFamily="34" charset="-128"/>
              </a:rPr>
              <a:t>The software we usually think of when we say “flight software” is the real-time, safety-critical, interrupt-driven </a:t>
            </a:r>
            <a:r>
              <a:rPr lang="en-US" altLang="en-US" i="1" dirty="0" smtClean="0">
                <a:ea typeface="ＭＳ Ｐゴシック" pitchFamily="34" charset="-128"/>
              </a:rPr>
              <a:t>foreground</a:t>
            </a:r>
            <a:r>
              <a:rPr lang="en-US" altLang="en-US" dirty="0" smtClean="0">
                <a:ea typeface="ＭＳ Ｐゴシック" pitchFamily="34" charset="-128"/>
              </a:rPr>
              <a:t> system.</a:t>
            </a:r>
          </a:p>
          <a:p>
            <a:r>
              <a:rPr lang="en-US" altLang="en-US" dirty="0" smtClean="0">
                <a:ea typeface="ＭＳ Ｐゴシック" pitchFamily="34" charset="-128"/>
              </a:rPr>
              <a:t>The other part of “flight software” – which we typically don’t recognize as being different in nature – is the non-real-time, discretionary, time-sharing </a:t>
            </a:r>
            <a:r>
              <a:rPr lang="en-US" altLang="en-US" i="1" dirty="0" smtClean="0">
                <a:ea typeface="ＭＳ Ｐゴシック" pitchFamily="34" charset="-128"/>
              </a:rPr>
              <a:t>background</a:t>
            </a:r>
            <a:r>
              <a:rPr lang="en-US" altLang="en-US" dirty="0" smtClean="0">
                <a:ea typeface="ＭＳ Ｐゴシック" pitchFamily="34" charset="-128"/>
              </a:rPr>
              <a:t> system.</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3</a:t>
            </a:fld>
            <a:endParaRPr lang="en-US" dirty="0"/>
          </a:p>
        </p:txBody>
      </p:sp>
    </p:spTree>
    <p:extLst>
      <p:ext uri="{BB962C8B-B14F-4D97-AF65-F5344CB8AC3E}">
        <p14:creationId xmlns:p14="http://schemas.microsoft.com/office/powerpoint/2010/main" val="40527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itchFamily="34" charset="-128"/>
              </a:rPr>
              <a:t>Where it lives</a:t>
            </a:r>
          </a:p>
        </p:txBody>
      </p:sp>
      <p:sp>
        <p:nvSpPr>
          <p:cNvPr id="9219" name="Content Placeholder 2"/>
          <p:cNvSpPr>
            <a:spLocks noGrp="1"/>
          </p:cNvSpPr>
          <p:nvPr>
            <p:ph idx="1"/>
          </p:nvPr>
        </p:nvSpPr>
        <p:spPr/>
        <p:txBody>
          <a:bodyPr/>
          <a:lstStyle/>
          <a:p>
            <a:r>
              <a:rPr lang="en-US" altLang="en-US" dirty="0" smtClean="0">
                <a:ea typeface="ＭＳ Ｐゴシック" pitchFamily="34" charset="-128"/>
              </a:rPr>
              <a:t>Scheduling theory tells us that the real-time </a:t>
            </a:r>
            <a:r>
              <a:rPr lang="en-US" altLang="en-US" dirty="0" smtClean="0">
                <a:ea typeface="ＭＳ Ｐゴシック" pitchFamily="34" charset="-128"/>
              </a:rPr>
              <a:t>tasks’ time allocations </a:t>
            </a:r>
            <a:r>
              <a:rPr lang="en-US" altLang="en-US" dirty="0" smtClean="0">
                <a:ea typeface="ＭＳ Ｐゴシック" pitchFamily="34" charset="-128"/>
              </a:rPr>
              <a:t>should </a:t>
            </a:r>
            <a:r>
              <a:rPr lang="en-US" altLang="en-US" dirty="0" smtClean="0">
                <a:ea typeface="ＭＳ Ｐゴシック" pitchFamily="34" charset="-128"/>
              </a:rPr>
              <a:t>add up to no </a:t>
            </a:r>
            <a:r>
              <a:rPr lang="en-US" altLang="en-US" dirty="0" smtClean="0">
                <a:ea typeface="ＭＳ Ｐゴシック" pitchFamily="34" charset="-128"/>
              </a:rPr>
              <a:t>more than about 60% of CPU </a:t>
            </a:r>
            <a:r>
              <a:rPr lang="en-US" altLang="en-US" dirty="0" smtClean="0">
                <a:ea typeface="ＭＳ Ｐゴシック" pitchFamily="34" charset="-128"/>
              </a:rPr>
              <a:t>time, to </a:t>
            </a:r>
            <a:r>
              <a:rPr lang="en-US" altLang="en-US" dirty="0" smtClean="0">
                <a:ea typeface="ＭＳ Ｐゴシック" pitchFamily="34" charset="-128"/>
              </a:rPr>
              <a:t>ensure they </a:t>
            </a:r>
            <a:r>
              <a:rPr lang="en-US" altLang="en-US" dirty="0" smtClean="0">
                <a:ea typeface="ＭＳ Ｐゴシック" pitchFamily="34" charset="-128"/>
              </a:rPr>
              <a:t>never </a:t>
            </a:r>
            <a:r>
              <a:rPr lang="en-US" altLang="en-US" dirty="0" smtClean="0">
                <a:ea typeface="ＭＳ Ｐゴシック" pitchFamily="34" charset="-128"/>
              </a:rPr>
              <a:t>miss deadlines.</a:t>
            </a:r>
          </a:p>
          <a:p>
            <a:r>
              <a:rPr lang="en-US" altLang="en-US" dirty="0" smtClean="0">
                <a:ea typeface="ＭＳ Ｐゴシック" pitchFamily="34" charset="-128"/>
              </a:rPr>
              <a:t>The remaining 40% of CPU – “idle time” – isn’t </a:t>
            </a:r>
            <a:r>
              <a:rPr lang="en-US" altLang="en-US" dirty="0" smtClean="0">
                <a:ea typeface="ＭＳ Ｐゴシック" pitchFamily="34" charset="-128"/>
              </a:rPr>
              <a:t>necessarily idle.  It’s </a:t>
            </a:r>
            <a:r>
              <a:rPr lang="en-US" altLang="en-US" dirty="0" smtClean="0">
                <a:ea typeface="ＭＳ Ｐゴシック" pitchFamily="34" charset="-128"/>
              </a:rPr>
              <a:t>time </a:t>
            </a:r>
            <a:r>
              <a:rPr lang="en-US" altLang="en-US" dirty="0" smtClean="0">
                <a:ea typeface="ＭＳ Ｐゴシック" pitchFamily="34" charset="-128"/>
              </a:rPr>
              <a:t>that is available </a:t>
            </a:r>
            <a:r>
              <a:rPr lang="en-US" altLang="en-US" dirty="0" smtClean="0">
                <a:ea typeface="ＭＳ Ｐゴシック" pitchFamily="34" charset="-128"/>
              </a:rPr>
              <a:t>for interruptible tasks, the second system.</a:t>
            </a:r>
          </a:p>
          <a:p>
            <a:r>
              <a:rPr lang="en-US" altLang="en-US" dirty="0" smtClean="0">
                <a:ea typeface="ＭＳ Ｐゴシック" pitchFamily="34" charset="-128"/>
              </a:rPr>
              <a:t>That second system should include </a:t>
            </a:r>
            <a:r>
              <a:rPr lang="en-US" altLang="en-US" b="1" dirty="0" smtClean="0">
                <a:ea typeface="ＭＳ Ｐゴシック" pitchFamily="34" charset="-128"/>
              </a:rPr>
              <a:t>everything</a:t>
            </a:r>
            <a:r>
              <a:rPr lang="en-US" altLang="en-US" dirty="0" smtClean="0">
                <a:ea typeface="ＭＳ Ｐゴシック" pitchFamily="34" charset="-128"/>
              </a:rPr>
              <a:t> that is not truly real-time.</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4</a:t>
            </a:fld>
            <a:endParaRPr lang="en-US" dirty="0"/>
          </a:p>
        </p:txBody>
      </p:sp>
    </p:spTree>
    <p:extLst>
      <p:ext uri="{BB962C8B-B14F-4D97-AF65-F5344CB8AC3E}">
        <p14:creationId xmlns:p14="http://schemas.microsoft.com/office/powerpoint/2010/main" val="198671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ea typeface="ＭＳ Ｐゴシック" pitchFamily="34" charset="-128"/>
              </a:rPr>
              <a:t>Second system overview</a:t>
            </a:r>
          </a:p>
        </p:txBody>
      </p:sp>
      <p:sp>
        <p:nvSpPr>
          <p:cNvPr id="10243" name="Content Placeholder 2"/>
          <p:cNvSpPr>
            <a:spLocks noGrp="1"/>
          </p:cNvSpPr>
          <p:nvPr>
            <p:ph idx="1"/>
          </p:nvPr>
        </p:nvSpPr>
        <p:spPr/>
        <p:txBody>
          <a:bodyPr/>
          <a:lstStyle/>
          <a:p>
            <a:r>
              <a:rPr lang="en-US" altLang="en-US" dirty="0" smtClean="0">
                <a:ea typeface="ＭＳ Ｐゴシック" pitchFamily="34" charset="-128"/>
              </a:rPr>
              <a:t>All tasks run at the </a:t>
            </a:r>
            <a:r>
              <a:rPr lang="en-US" altLang="en-US" b="1" dirty="0" smtClean="0">
                <a:ea typeface="ＭＳ Ｐゴシック" pitchFamily="34" charset="-128"/>
              </a:rPr>
              <a:t>same</a:t>
            </a:r>
            <a:r>
              <a:rPr lang="en-US" altLang="en-US" dirty="0" smtClean="0">
                <a:ea typeface="ＭＳ Ｐゴシック" pitchFamily="34" charset="-128"/>
              </a:rPr>
              <a:t> priority, the lowest priority supported by the O/S.</a:t>
            </a:r>
          </a:p>
          <a:p>
            <a:pPr lvl="1"/>
            <a:r>
              <a:rPr lang="en-US" altLang="en-US" dirty="0" smtClean="0">
                <a:ea typeface="ＭＳ Ｐゴシック" pitchFamily="34" charset="-128"/>
              </a:rPr>
              <a:t>Possibly multiple background subsystems.</a:t>
            </a:r>
          </a:p>
          <a:p>
            <a:pPr lvl="1"/>
            <a:r>
              <a:rPr lang="en-US" altLang="en-US" dirty="0" smtClean="0">
                <a:ea typeface="ＭＳ Ｐゴシック" pitchFamily="34" charset="-128"/>
              </a:rPr>
              <a:t>To the real-time FSW they all look like “idle”.</a:t>
            </a:r>
          </a:p>
          <a:p>
            <a:r>
              <a:rPr lang="en-US" altLang="en-US" dirty="0" smtClean="0">
                <a:ea typeface="ＭＳ Ｐゴシック" pitchFamily="34" charset="-128"/>
              </a:rPr>
              <a:t>Tasks have no deadlines.</a:t>
            </a:r>
          </a:p>
          <a:p>
            <a:pPr lvl="1"/>
            <a:r>
              <a:rPr lang="en-US" altLang="en-US" dirty="0" smtClean="0">
                <a:ea typeface="ＭＳ Ｐゴシック" pitchFamily="34" charset="-128"/>
              </a:rPr>
              <a:t>Locking one another out for prolonged periods is okay, so long as everybody gets a chance to run eventually.</a:t>
            </a:r>
          </a:p>
          <a:p>
            <a:pPr lvl="1"/>
            <a:r>
              <a:rPr lang="en-US" altLang="en-US" dirty="0" smtClean="0">
                <a:ea typeface="ＭＳ Ｐゴシック" pitchFamily="34" charset="-128"/>
              </a:rPr>
              <a:t>Each task must release </a:t>
            </a:r>
            <a:r>
              <a:rPr lang="en-US" altLang="en-US" dirty="0" smtClean="0">
                <a:ea typeface="ＭＳ Ｐゴシック" pitchFamily="34" charset="-128"/>
              </a:rPr>
              <a:t>the CPU </a:t>
            </a:r>
            <a:r>
              <a:rPr lang="en-US" altLang="en-US" dirty="0" smtClean="0">
                <a:ea typeface="ＭＳ Ｐゴシック" pitchFamily="34" charset="-128"/>
              </a:rPr>
              <a:t>on finishing a unit of </a:t>
            </a:r>
            <a:r>
              <a:rPr lang="en-US" altLang="en-US" dirty="0" smtClean="0">
                <a:ea typeface="ＭＳ Ｐゴシック" pitchFamily="34" charset="-128"/>
              </a:rPr>
              <a:t>work, usually </a:t>
            </a:r>
            <a:r>
              <a:rPr lang="en-US" altLang="en-US" dirty="0" smtClean="0">
                <a:ea typeface="ＭＳ Ｐゴシック" pitchFamily="34" charset="-128"/>
              </a:rPr>
              <a:t>blocks on something. </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5</a:t>
            </a:fld>
            <a:endParaRPr lang="en-US" dirty="0"/>
          </a:p>
        </p:txBody>
      </p:sp>
    </p:spTree>
    <p:extLst>
      <p:ext uri="{BB962C8B-B14F-4D97-AF65-F5344CB8AC3E}">
        <p14:creationId xmlns:p14="http://schemas.microsoft.com/office/powerpoint/2010/main" val="155710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ea typeface="ＭＳ Ｐゴシック" pitchFamily="34" charset="-128"/>
              </a:rPr>
              <a:t>A Practical Example</a:t>
            </a:r>
            <a:endParaRPr lang="en-US" altLang="en-US" dirty="0" smtClean="0">
              <a:ea typeface="ＭＳ Ｐゴシック" pitchFamily="34" charset="-128"/>
            </a:endParaRPr>
          </a:p>
        </p:txBody>
      </p:sp>
      <p:sp>
        <p:nvSpPr>
          <p:cNvPr id="14339" name="Content Placeholder 2"/>
          <p:cNvSpPr>
            <a:spLocks noGrp="1"/>
          </p:cNvSpPr>
          <p:nvPr>
            <p:ph idx="1"/>
          </p:nvPr>
        </p:nvSpPr>
        <p:spPr/>
        <p:txBody>
          <a:bodyPr/>
          <a:lstStyle/>
          <a:p>
            <a:r>
              <a:rPr lang="en-US" altLang="en-US" dirty="0" smtClean="0">
                <a:ea typeface="ＭＳ Ｐゴシック" pitchFamily="34" charset="-128"/>
              </a:rPr>
              <a:t>The </a:t>
            </a:r>
            <a:r>
              <a:rPr lang="en-US" altLang="en-US" dirty="0" smtClean="0">
                <a:ea typeface="ＭＳ Ｐゴシック" pitchFamily="34" charset="-128"/>
              </a:rPr>
              <a:t>Flight Software architecture of the Curiosity rover is </a:t>
            </a:r>
            <a:r>
              <a:rPr lang="en-US" altLang="en-US" dirty="0" smtClean="0">
                <a:ea typeface="ＭＳ Ｐゴシック" pitchFamily="34" charset="-128"/>
              </a:rPr>
              <a:t>clearly an excellent approach to the design of </a:t>
            </a:r>
            <a:r>
              <a:rPr lang="en-US" altLang="en-US" dirty="0" smtClean="0">
                <a:ea typeface="ＭＳ Ｐゴシック" pitchFamily="34" charset="-128"/>
              </a:rPr>
              <a:t>a </a:t>
            </a:r>
            <a:r>
              <a:rPr lang="en-US" altLang="en-US" dirty="0" smtClean="0">
                <a:ea typeface="ＭＳ Ｐゴシック" pitchFamily="34" charset="-128"/>
              </a:rPr>
              <a:t>FSW real-time system (but other good approaches are possible).</a:t>
            </a:r>
          </a:p>
          <a:p>
            <a:r>
              <a:rPr lang="en-US" altLang="en-US" dirty="0" smtClean="0">
                <a:ea typeface="ＭＳ Ｐゴシック" pitchFamily="34" charset="-128"/>
              </a:rPr>
              <a:t>Postulate: the </a:t>
            </a:r>
            <a:r>
              <a:rPr lang="en-US" altLang="en-US" dirty="0" smtClean="0">
                <a:ea typeface="ＭＳ Ｐゴシック" pitchFamily="34" charset="-128"/>
              </a:rPr>
              <a:t>Interplanetary Overlay Network (ION) architecture, an implementation of Delay-Tolerant Networking, </a:t>
            </a:r>
            <a:r>
              <a:rPr lang="en-US" altLang="en-US" dirty="0" smtClean="0">
                <a:ea typeface="ＭＳ Ｐゴシック" pitchFamily="34" charset="-128"/>
              </a:rPr>
              <a:t>is a good approach to the design of </a:t>
            </a:r>
            <a:r>
              <a:rPr lang="en-US" altLang="en-US" dirty="0" smtClean="0">
                <a:ea typeface="ＭＳ Ｐゴシック" pitchFamily="34" charset="-128"/>
              </a:rPr>
              <a:t>a </a:t>
            </a:r>
            <a:r>
              <a:rPr lang="en-US" altLang="en-US" dirty="0" smtClean="0">
                <a:ea typeface="ＭＳ Ｐゴシック" pitchFamily="34" charset="-128"/>
              </a:rPr>
              <a:t>FSW non-real-time system (but again other good approaches are possible).</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6</a:t>
            </a:fld>
            <a:endParaRPr lang="en-US" dirty="0"/>
          </a:p>
        </p:txBody>
      </p:sp>
    </p:spTree>
    <p:extLst>
      <p:ext uri="{BB962C8B-B14F-4D97-AF65-F5344CB8AC3E}">
        <p14:creationId xmlns:p14="http://schemas.microsoft.com/office/powerpoint/2010/main" val="43848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p:txBody>
          <a:bodyPr/>
          <a:lstStyle/>
          <a:p>
            <a:pPr eaLnBrk="1" hangingPunct="1"/>
            <a:r>
              <a:rPr lang="en-US" dirty="0" smtClean="0"/>
              <a:t>ION Design </a:t>
            </a:r>
            <a:r>
              <a:rPr lang="en-US" dirty="0" smtClean="0"/>
              <a:t>Overview</a:t>
            </a:r>
          </a:p>
        </p:txBody>
      </p:sp>
      <p:sp>
        <p:nvSpPr>
          <p:cNvPr id="73730" name="Rectangle 4"/>
          <p:cNvSpPr>
            <a:spLocks noChangeArrowheads="1"/>
          </p:cNvSpPr>
          <p:nvPr/>
        </p:nvSpPr>
        <p:spPr bwMode="auto">
          <a:xfrm>
            <a:off x="2743200" y="2438400"/>
            <a:ext cx="4648200" cy="2743200"/>
          </a:xfrm>
          <a:prstGeom prst="rect">
            <a:avLst/>
          </a:prstGeom>
          <a:noFill/>
          <a:ln w="25400">
            <a:solidFill>
              <a:srgbClr val="666699"/>
            </a:solidFill>
            <a:prstDash val="lgDash"/>
            <a:miter lim="800000"/>
            <a:headEnd/>
            <a:tailEnd/>
          </a:ln>
        </p:spPr>
        <p:txBody>
          <a:bodyPr wrap="none" anchor="ctr"/>
          <a:lstStyle/>
          <a:p>
            <a:endParaRPr lang="en-US"/>
          </a:p>
        </p:txBody>
      </p:sp>
      <p:sp>
        <p:nvSpPr>
          <p:cNvPr id="73731" name="Rectangle 5"/>
          <p:cNvSpPr>
            <a:spLocks noChangeArrowheads="1"/>
          </p:cNvSpPr>
          <p:nvPr/>
        </p:nvSpPr>
        <p:spPr bwMode="auto">
          <a:xfrm>
            <a:off x="2743200" y="1447800"/>
            <a:ext cx="2819400" cy="381000"/>
          </a:xfrm>
          <a:prstGeom prst="rect">
            <a:avLst/>
          </a:prstGeom>
          <a:solidFill>
            <a:srgbClr val="006666"/>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73732" name="Rectangle 6"/>
          <p:cNvSpPr>
            <a:spLocks noChangeArrowheads="1"/>
          </p:cNvSpPr>
          <p:nvPr/>
        </p:nvSpPr>
        <p:spPr bwMode="auto">
          <a:xfrm>
            <a:off x="2743200" y="1828800"/>
            <a:ext cx="1447800" cy="381000"/>
          </a:xfrm>
          <a:prstGeom prst="rect">
            <a:avLst/>
          </a:prstGeom>
          <a:solidFill>
            <a:srgbClr val="777777"/>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73733" name="Rectangle 7"/>
          <p:cNvSpPr>
            <a:spLocks noChangeArrowheads="1"/>
          </p:cNvSpPr>
          <p:nvPr/>
        </p:nvSpPr>
        <p:spPr bwMode="auto">
          <a:xfrm>
            <a:off x="4191000" y="1828800"/>
            <a:ext cx="1371600" cy="381000"/>
          </a:xfrm>
          <a:prstGeom prst="rect">
            <a:avLst/>
          </a:prstGeom>
          <a:solidFill>
            <a:srgbClr val="C0C0C0"/>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73734" name="Oval 8" descr="Wide upward diagonal"/>
          <p:cNvSpPr>
            <a:spLocks noChangeArrowheads="1"/>
          </p:cNvSpPr>
          <p:nvPr/>
        </p:nvSpPr>
        <p:spPr bwMode="auto">
          <a:xfrm>
            <a:off x="6248400" y="2590800"/>
            <a:ext cx="685800" cy="685800"/>
          </a:xfrm>
          <a:prstGeom prst="ellipse">
            <a:avLst/>
          </a:prstGeom>
          <a:pattFill prst="wdUpDiag">
            <a:fgClr>
              <a:schemeClr val="accent1"/>
            </a:fgClr>
            <a:bgClr>
              <a:schemeClr val="bg1"/>
            </a:bgClr>
          </a:pattFill>
          <a:ln w="9525">
            <a:solidFill>
              <a:schemeClr val="tx1"/>
            </a:solidFill>
            <a:round/>
            <a:headEnd/>
            <a:tailEnd/>
          </a:ln>
        </p:spPr>
        <p:txBody>
          <a:bodyPr wrap="none" anchor="ctr"/>
          <a:lstStyle/>
          <a:p>
            <a:pPr algn="ctr"/>
            <a:endParaRPr lang="en-US" sz="1000">
              <a:latin typeface="Times New Roman" pitchFamily="18" charset="0"/>
            </a:endParaRPr>
          </a:p>
          <a:p>
            <a:pPr algn="ctr"/>
            <a:endParaRPr lang="en-US" sz="1000">
              <a:latin typeface="Times New Roman" pitchFamily="18" charset="0"/>
            </a:endParaRPr>
          </a:p>
        </p:txBody>
      </p:sp>
      <p:cxnSp>
        <p:nvCxnSpPr>
          <p:cNvPr id="73735" name="AutoShape 9"/>
          <p:cNvCxnSpPr>
            <a:cxnSpLocks noChangeShapeType="1"/>
            <a:stCxn id="73734" idx="0"/>
            <a:endCxn id="73733" idx="3"/>
          </p:cNvCxnSpPr>
          <p:nvPr/>
        </p:nvCxnSpPr>
        <p:spPr bwMode="auto">
          <a:xfrm rot="5400000" flipH="1">
            <a:off x="5791200" y="1790700"/>
            <a:ext cx="571500" cy="1028700"/>
          </a:xfrm>
          <a:prstGeom prst="bentConnector2">
            <a:avLst/>
          </a:prstGeom>
          <a:noFill/>
          <a:ln w="25400">
            <a:solidFill>
              <a:schemeClr val="tx1"/>
            </a:solidFill>
            <a:miter lim="800000"/>
            <a:headEnd/>
            <a:tailEnd type="triangle" w="med" len="med"/>
          </a:ln>
        </p:spPr>
      </p:cxnSp>
      <p:sp>
        <p:nvSpPr>
          <p:cNvPr id="73736" name="Oval 10" descr="Wide upward diagonal"/>
          <p:cNvSpPr>
            <a:spLocks noChangeArrowheads="1"/>
          </p:cNvSpPr>
          <p:nvPr/>
        </p:nvSpPr>
        <p:spPr bwMode="auto">
          <a:xfrm>
            <a:off x="3124200" y="3200400"/>
            <a:ext cx="685800" cy="685800"/>
          </a:xfrm>
          <a:prstGeom prst="ellipse">
            <a:avLst/>
          </a:prstGeom>
          <a:pattFill prst="wdUpDiag">
            <a:fgClr>
              <a:schemeClr val="accent1"/>
            </a:fgClr>
            <a:bgClr>
              <a:schemeClr val="bg1"/>
            </a:bgClr>
          </a:pattFill>
          <a:ln w="9525">
            <a:solidFill>
              <a:schemeClr val="tx1"/>
            </a:solidFill>
            <a:round/>
            <a:headEnd/>
            <a:tailEnd/>
          </a:ln>
        </p:spPr>
        <p:txBody>
          <a:bodyPr wrap="none" anchor="ctr"/>
          <a:lstStyle/>
          <a:p>
            <a:pPr algn="ctr"/>
            <a:endParaRPr lang="en-US" sz="1000">
              <a:latin typeface="Times New Roman" pitchFamily="18" charset="0"/>
            </a:endParaRPr>
          </a:p>
          <a:p>
            <a:pPr algn="ctr"/>
            <a:endParaRPr lang="en-US" sz="1000">
              <a:latin typeface="Times New Roman" pitchFamily="18" charset="0"/>
            </a:endParaRPr>
          </a:p>
        </p:txBody>
      </p:sp>
      <p:sp>
        <p:nvSpPr>
          <p:cNvPr id="73737" name="Rectangle 11"/>
          <p:cNvSpPr>
            <a:spLocks noChangeArrowheads="1"/>
          </p:cNvSpPr>
          <p:nvPr/>
        </p:nvSpPr>
        <p:spPr bwMode="auto">
          <a:xfrm>
            <a:off x="914400" y="3886200"/>
            <a:ext cx="1447800" cy="381000"/>
          </a:xfrm>
          <a:prstGeom prst="rect">
            <a:avLst/>
          </a:prstGeom>
          <a:solidFill>
            <a:srgbClr val="E38A83"/>
          </a:solidFill>
          <a:ln w="9525">
            <a:solidFill>
              <a:schemeClr val="tx1"/>
            </a:solidFill>
            <a:miter lim="800000"/>
            <a:headEnd/>
            <a:tailEnd/>
          </a:ln>
        </p:spPr>
        <p:txBody>
          <a:bodyPr wrap="none" anchor="ctr"/>
          <a:lstStyle/>
          <a:p>
            <a:pPr algn="ctr"/>
            <a:endParaRPr lang="en-US" sz="1000">
              <a:latin typeface="Times New Roman" pitchFamily="18" charset="0"/>
            </a:endParaRPr>
          </a:p>
        </p:txBody>
      </p:sp>
      <p:cxnSp>
        <p:nvCxnSpPr>
          <p:cNvPr id="73738" name="AutoShape 12"/>
          <p:cNvCxnSpPr>
            <a:cxnSpLocks noChangeShapeType="1"/>
            <a:stCxn id="73732" idx="2"/>
            <a:endCxn id="73736" idx="0"/>
          </p:cNvCxnSpPr>
          <p:nvPr/>
        </p:nvCxnSpPr>
        <p:spPr bwMode="auto">
          <a:xfrm rot="5400000">
            <a:off x="2971800" y="2705100"/>
            <a:ext cx="990600" cy="0"/>
          </a:xfrm>
          <a:prstGeom prst="straightConnector1">
            <a:avLst/>
          </a:prstGeom>
          <a:noFill/>
          <a:ln w="25400">
            <a:solidFill>
              <a:schemeClr val="tx1"/>
            </a:solidFill>
            <a:round/>
            <a:headEnd/>
            <a:tailEnd type="triangle" w="med" len="med"/>
          </a:ln>
        </p:spPr>
      </p:cxnSp>
      <p:cxnSp>
        <p:nvCxnSpPr>
          <p:cNvPr id="73739" name="AutoShape 13"/>
          <p:cNvCxnSpPr>
            <a:cxnSpLocks noChangeShapeType="1"/>
            <a:stCxn id="73736" idx="2"/>
            <a:endCxn id="73737" idx="0"/>
          </p:cNvCxnSpPr>
          <p:nvPr/>
        </p:nvCxnSpPr>
        <p:spPr bwMode="auto">
          <a:xfrm rot="10800000" flipV="1">
            <a:off x="1638300" y="3543300"/>
            <a:ext cx="1485900" cy="342900"/>
          </a:xfrm>
          <a:prstGeom prst="bentConnector2">
            <a:avLst/>
          </a:prstGeom>
          <a:noFill/>
          <a:ln w="25400">
            <a:solidFill>
              <a:schemeClr val="tx1"/>
            </a:solidFill>
            <a:miter lim="800000"/>
            <a:headEnd/>
            <a:tailEnd type="triangle" w="med" len="med"/>
          </a:ln>
        </p:spPr>
      </p:cxnSp>
      <p:sp>
        <p:nvSpPr>
          <p:cNvPr id="73740" name="Oval 14" descr="Wide upward diagonal"/>
          <p:cNvSpPr>
            <a:spLocks noChangeArrowheads="1"/>
          </p:cNvSpPr>
          <p:nvPr/>
        </p:nvSpPr>
        <p:spPr bwMode="auto">
          <a:xfrm>
            <a:off x="3124200" y="4191000"/>
            <a:ext cx="685800" cy="685800"/>
          </a:xfrm>
          <a:prstGeom prst="ellipse">
            <a:avLst/>
          </a:prstGeom>
          <a:pattFill prst="wdUpDiag">
            <a:fgClr>
              <a:schemeClr val="accent1"/>
            </a:fgClr>
            <a:bgClr>
              <a:schemeClr val="bg1"/>
            </a:bgClr>
          </a:pattFill>
          <a:ln w="9525">
            <a:solidFill>
              <a:schemeClr val="tx1"/>
            </a:solidFill>
            <a:round/>
            <a:headEnd/>
            <a:tailEnd/>
          </a:ln>
        </p:spPr>
        <p:txBody>
          <a:bodyPr wrap="none" anchor="ctr"/>
          <a:lstStyle/>
          <a:p>
            <a:pPr algn="ctr"/>
            <a:endParaRPr lang="en-US" sz="1000">
              <a:latin typeface="Times New Roman" pitchFamily="18" charset="0"/>
            </a:endParaRPr>
          </a:p>
          <a:p>
            <a:pPr algn="ctr"/>
            <a:endParaRPr lang="en-US" sz="1000">
              <a:latin typeface="Times New Roman" pitchFamily="18" charset="0"/>
            </a:endParaRPr>
          </a:p>
        </p:txBody>
      </p:sp>
      <p:cxnSp>
        <p:nvCxnSpPr>
          <p:cNvPr id="73741" name="AutoShape 15"/>
          <p:cNvCxnSpPr>
            <a:cxnSpLocks noChangeShapeType="1"/>
            <a:stCxn id="73737" idx="2"/>
            <a:endCxn id="73740" idx="2"/>
          </p:cNvCxnSpPr>
          <p:nvPr/>
        </p:nvCxnSpPr>
        <p:spPr bwMode="auto">
          <a:xfrm rot="16200000" flipH="1">
            <a:off x="2247900" y="3657600"/>
            <a:ext cx="266700" cy="1485900"/>
          </a:xfrm>
          <a:prstGeom prst="bentConnector2">
            <a:avLst/>
          </a:prstGeom>
          <a:noFill/>
          <a:ln w="25400">
            <a:solidFill>
              <a:schemeClr val="tx1"/>
            </a:solidFill>
            <a:miter lim="800000"/>
            <a:headEnd/>
            <a:tailEnd type="triangle" w="med" len="med"/>
          </a:ln>
        </p:spPr>
      </p:cxnSp>
      <p:sp>
        <p:nvSpPr>
          <p:cNvPr id="73742" name="Rectangle 16"/>
          <p:cNvSpPr>
            <a:spLocks noChangeArrowheads="1"/>
          </p:cNvSpPr>
          <p:nvPr/>
        </p:nvSpPr>
        <p:spPr bwMode="auto">
          <a:xfrm>
            <a:off x="2743200" y="5410200"/>
            <a:ext cx="1447800" cy="381000"/>
          </a:xfrm>
          <a:prstGeom prst="rect">
            <a:avLst/>
          </a:prstGeom>
          <a:solidFill>
            <a:srgbClr val="FF9933"/>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73743" name="Rectangle 17"/>
          <p:cNvSpPr>
            <a:spLocks noChangeArrowheads="1"/>
          </p:cNvSpPr>
          <p:nvPr/>
        </p:nvSpPr>
        <p:spPr bwMode="auto">
          <a:xfrm>
            <a:off x="2743200" y="5791200"/>
            <a:ext cx="1447800" cy="381000"/>
          </a:xfrm>
          <a:prstGeom prst="rect">
            <a:avLst/>
          </a:prstGeom>
          <a:solidFill>
            <a:srgbClr val="777777"/>
          </a:solidFill>
          <a:ln w="9525">
            <a:solidFill>
              <a:schemeClr val="tx1"/>
            </a:solidFill>
            <a:miter lim="800000"/>
            <a:headEnd/>
            <a:tailEnd/>
          </a:ln>
        </p:spPr>
        <p:txBody>
          <a:bodyPr wrap="none" anchor="ctr"/>
          <a:lstStyle/>
          <a:p>
            <a:pPr algn="ctr"/>
            <a:endParaRPr lang="en-US" sz="1000">
              <a:latin typeface="Times New Roman" pitchFamily="18" charset="0"/>
            </a:endParaRPr>
          </a:p>
        </p:txBody>
      </p:sp>
      <p:cxnSp>
        <p:nvCxnSpPr>
          <p:cNvPr id="73744" name="AutoShape 18"/>
          <p:cNvCxnSpPr>
            <a:cxnSpLocks noChangeShapeType="1"/>
            <a:stCxn id="73740" idx="4"/>
            <a:endCxn id="73742" idx="0"/>
          </p:cNvCxnSpPr>
          <p:nvPr/>
        </p:nvCxnSpPr>
        <p:spPr bwMode="auto">
          <a:xfrm rot="5400000">
            <a:off x="3200400" y="5143500"/>
            <a:ext cx="533400" cy="0"/>
          </a:xfrm>
          <a:prstGeom prst="straightConnector1">
            <a:avLst/>
          </a:prstGeom>
          <a:noFill/>
          <a:ln w="25400">
            <a:solidFill>
              <a:schemeClr val="tx1"/>
            </a:solidFill>
            <a:round/>
            <a:headEnd/>
            <a:tailEnd type="triangle" w="med" len="med"/>
          </a:ln>
        </p:spPr>
      </p:cxnSp>
      <p:sp>
        <p:nvSpPr>
          <p:cNvPr id="73745" name="Rectangle 19"/>
          <p:cNvSpPr>
            <a:spLocks noChangeArrowheads="1"/>
          </p:cNvSpPr>
          <p:nvPr/>
        </p:nvSpPr>
        <p:spPr bwMode="auto">
          <a:xfrm>
            <a:off x="4800600" y="5410200"/>
            <a:ext cx="2895600" cy="381000"/>
          </a:xfrm>
          <a:prstGeom prst="rect">
            <a:avLst/>
          </a:prstGeom>
          <a:solidFill>
            <a:srgbClr val="FF9933"/>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73746" name="Rectangle 20"/>
          <p:cNvSpPr>
            <a:spLocks noChangeArrowheads="1"/>
          </p:cNvSpPr>
          <p:nvPr/>
        </p:nvSpPr>
        <p:spPr bwMode="auto">
          <a:xfrm>
            <a:off x="4800600" y="5791200"/>
            <a:ext cx="1447800" cy="381000"/>
          </a:xfrm>
          <a:prstGeom prst="rect">
            <a:avLst/>
          </a:prstGeom>
          <a:solidFill>
            <a:srgbClr val="C0C0C0"/>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73747" name="Rectangle 21"/>
          <p:cNvSpPr>
            <a:spLocks noChangeArrowheads="1"/>
          </p:cNvSpPr>
          <p:nvPr/>
        </p:nvSpPr>
        <p:spPr bwMode="auto">
          <a:xfrm>
            <a:off x="6248400" y="5791200"/>
            <a:ext cx="1447800" cy="381000"/>
          </a:xfrm>
          <a:prstGeom prst="rect">
            <a:avLst/>
          </a:prstGeom>
          <a:solidFill>
            <a:srgbClr val="777777"/>
          </a:solidFill>
          <a:ln w="9525">
            <a:solidFill>
              <a:schemeClr val="tx1"/>
            </a:solidFill>
            <a:miter lim="800000"/>
            <a:headEnd/>
            <a:tailEnd/>
          </a:ln>
        </p:spPr>
        <p:txBody>
          <a:bodyPr wrap="none" anchor="ctr"/>
          <a:lstStyle/>
          <a:p>
            <a:pPr algn="ctr"/>
            <a:endParaRPr lang="en-US" sz="1000">
              <a:latin typeface="Times New Roman" pitchFamily="18" charset="0"/>
            </a:endParaRPr>
          </a:p>
        </p:txBody>
      </p:sp>
      <p:cxnSp>
        <p:nvCxnSpPr>
          <p:cNvPr id="73748" name="AutoShape 22"/>
          <p:cNvCxnSpPr>
            <a:cxnSpLocks noChangeShapeType="1"/>
            <a:stCxn id="73743" idx="3"/>
            <a:endCxn id="73746" idx="1"/>
          </p:cNvCxnSpPr>
          <p:nvPr/>
        </p:nvCxnSpPr>
        <p:spPr bwMode="auto">
          <a:xfrm>
            <a:off x="4191000" y="5981700"/>
            <a:ext cx="609600" cy="0"/>
          </a:xfrm>
          <a:prstGeom prst="straightConnector1">
            <a:avLst/>
          </a:prstGeom>
          <a:noFill/>
          <a:ln w="25400">
            <a:solidFill>
              <a:schemeClr val="tx1"/>
            </a:solidFill>
            <a:prstDash val="lgDash"/>
            <a:round/>
            <a:headEnd/>
            <a:tailEnd type="triangle" w="med" len="med"/>
          </a:ln>
        </p:spPr>
      </p:cxnSp>
      <p:cxnSp>
        <p:nvCxnSpPr>
          <p:cNvPr id="73749" name="AutoShape 23"/>
          <p:cNvCxnSpPr>
            <a:cxnSpLocks noChangeShapeType="1"/>
            <a:stCxn id="73747" idx="3"/>
            <a:endCxn id="73736" idx="6"/>
          </p:cNvCxnSpPr>
          <p:nvPr/>
        </p:nvCxnSpPr>
        <p:spPr bwMode="auto">
          <a:xfrm flipH="1" flipV="1">
            <a:off x="3810000" y="3543300"/>
            <a:ext cx="3886200" cy="2438400"/>
          </a:xfrm>
          <a:prstGeom prst="bentConnector3">
            <a:avLst>
              <a:gd name="adj1" fmla="val -5884"/>
            </a:avLst>
          </a:prstGeom>
          <a:noFill/>
          <a:ln w="25400">
            <a:solidFill>
              <a:schemeClr val="tx1"/>
            </a:solidFill>
            <a:miter lim="800000"/>
            <a:headEnd/>
            <a:tailEnd type="triangle" w="med" len="med"/>
          </a:ln>
        </p:spPr>
      </p:cxnSp>
      <p:cxnSp>
        <p:nvCxnSpPr>
          <p:cNvPr id="73750" name="AutoShape 24"/>
          <p:cNvCxnSpPr>
            <a:cxnSpLocks noChangeShapeType="1"/>
            <a:stCxn id="73747" idx="3"/>
            <a:endCxn id="73734" idx="6"/>
          </p:cNvCxnSpPr>
          <p:nvPr/>
        </p:nvCxnSpPr>
        <p:spPr bwMode="auto">
          <a:xfrm flipH="1" flipV="1">
            <a:off x="6934200" y="2933700"/>
            <a:ext cx="762000" cy="3048000"/>
          </a:xfrm>
          <a:prstGeom prst="bentConnector3">
            <a:avLst>
              <a:gd name="adj1" fmla="val -30000"/>
            </a:avLst>
          </a:prstGeom>
          <a:noFill/>
          <a:ln w="25400">
            <a:solidFill>
              <a:schemeClr val="tx1"/>
            </a:solidFill>
            <a:miter lim="800000"/>
            <a:headEnd/>
            <a:tailEnd type="triangle" w="med" len="med"/>
          </a:ln>
        </p:spPr>
      </p:cxnSp>
      <p:sp>
        <p:nvSpPr>
          <p:cNvPr id="73751" name="Text Box 26"/>
          <p:cNvSpPr txBox="1">
            <a:spLocks noChangeArrowheads="1"/>
          </p:cNvSpPr>
          <p:nvPr/>
        </p:nvSpPr>
        <p:spPr bwMode="auto">
          <a:xfrm>
            <a:off x="3581400" y="1462088"/>
            <a:ext cx="1301750" cy="366712"/>
          </a:xfrm>
          <a:prstGeom prst="rect">
            <a:avLst/>
          </a:prstGeom>
          <a:noFill/>
          <a:ln w="9525">
            <a:noFill/>
            <a:miter lim="800000"/>
            <a:headEnd/>
            <a:tailEnd/>
          </a:ln>
        </p:spPr>
        <p:txBody>
          <a:bodyPr wrap="none">
            <a:spAutoFit/>
          </a:bodyPr>
          <a:lstStyle/>
          <a:p>
            <a:r>
              <a:rPr lang="en-US">
                <a:solidFill>
                  <a:srgbClr val="FFCC00"/>
                </a:solidFill>
              </a:rPr>
              <a:t>Application</a:t>
            </a:r>
          </a:p>
        </p:txBody>
      </p:sp>
      <p:sp>
        <p:nvSpPr>
          <p:cNvPr id="75803" name="Text Box 27"/>
          <p:cNvSpPr txBox="1">
            <a:spLocks noChangeArrowheads="1"/>
          </p:cNvSpPr>
          <p:nvPr/>
        </p:nvSpPr>
        <p:spPr bwMode="auto">
          <a:xfrm>
            <a:off x="5410200" y="4760913"/>
            <a:ext cx="1949450" cy="366712"/>
          </a:xfrm>
          <a:prstGeom prst="rect">
            <a:avLst/>
          </a:prstGeom>
          <a:noFill/>
          <a:ln w="9525">
            <a:noFill/>
            <a:miter lim="800000"/>
            <a:headEnd/>
            <a:tailEnd/>
          </a:ln>
          <a:effectLst/>
        </p:spPr>
        <p:txBody>
          <a:bodyPr wrap="none">
            <a:spAutoFit/>
          </a:bodyPr>
          <a:lstStyle/>
          <a:p>
            <a:pPr>
              <a:defRPr/>
            </a:pPr>
            <a:r>
              <a:rPr lang="en-US" b="1" i="1">
                <a:effectLst>
                  <a:outerShdw blurRad="38100" dist="38100" dir="2700000" algn="tl">
                    <a:srgbClr val="C0C0C0"/>
                  </a:outerShdw>
                </a:effectLst>
              </a:rPr>
              <a:t>Object database</a:t>
            </a:r>
          </a:p>
        </p:txBody>
      </p:sp>
      <p:sp>
        <p:nvSpPr>
          <p:cNvPr id="75804" name="Text Box 28"/>
          <p:cNvSpPr txBox="1">
            <a:spLocks noChangeArrowheads="1"/>
          </p:cNvSpPr>
          <p:nvPr/>
        </p:nvSpPr>
        <p:spPr bwMode="auto">
          <a:xfrm>
            <a:off x="1085850" y="3886200"/>
            <a:ext cx="1047750" cy="36671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Routing</a:t>
            </a:r>
          </a:p>
        </p:txBody>
      </p:sp>
      <p:sp>
        <p:nvSpPr>
          <p:cNvPr id="75805" name="Text Box 29"/>
          <p:cNvSpPr txBox="1">
            <a:spLocks noChangeArrowheads="1"/>
          </p:cNvSpPr>
          <p:nvPr/>
        </p:nvSpPr>
        <p:spPr bwMode="auto">
          <a:xfrm>
            <a:off x="3003550" y="5410200"/>
            <a:ext cx="958850" cy="36671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Sender</a:t>
            </a:r>
          </a:p>
        </p:txBody>
      </p:sp>
      <p:sp>
        <p:nvSpPr>
          <p:cNvPr id="75806" name="Text Box 30"/>
          <p:cNvSpPr txBox="1">
            <a:spLocks noChangeArrowheads="1"/>
          </p:cNvSpPr>
          <p:nvPr/>
        </p:nvSpPr>
        <p:spPr bwMode="auto">
          <a:xfrm>
            <a:off x="5638800" y="5410200"/>
            <a:ext cx="1136650" cy="36671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Receiver</a:t>
            </a:r>
          </a:p>
        </p:txBody>
      </p:sp>
      <p:sp>
        <p:nvSpPr>
          <p:cNvPr id="73756" name="Text Box 31"/>
          <p:cNvSpPr txBox="1">
            <a:spLocks noChangeArrowheads="1"/>
          </p:cNvSpPr>
          <p:nvPr/>
        </p:nvSpPr>
        <p:spPr bwMode="auto">
          <a:xfrm>
            <a:off x="3092450" y="1828800"/>
            <a:ext cx="717550" cy="366713"/>
          </a:xfrm>
          <a:prstGeom prst="rect">
            <a:avLst/>
          </a:prstGeom>
          <a:noFill/>
          <a:ln w="9525">
            <a:noFill/>
            <a:miter lim="800000"/>
            <a:headEnd/>
            <a:tailEnd/>
          </a:ln>
        </p:spPr>
        <p:txBody>
          <a:bodyPr wrap="none">
            <a:spAutoFit/>
          </a:bodyPr>
          <a:lstStyle/>
          <a:p>
            <a:r>
              <a:rPr lang="en-US"/>
              <a:t>issue</a:t>
            </a:r>
          </a:p>
        </p:txBody>
      </p:sp>
      <p:sp>
        <p:nvSpPr>
          <p:cNvPr id="73757" name="Text Box 32"/>
          <p:cNvSpPr txBox="1">
            <a:spLocks noChangeArrowheads="1"/>
          </p:cNvSpPr>
          <p:nvPr/>
        </p:nvSpPr>
        <p:spPr bwMode="auto">
          <a:xfrm>
            <a:off x="4419600" y="1828800"/>
            <a:ext cx="857250" cy="366713"/>
          </a:xfrm>
          <a:prstGeom prst="rect">
            <a:avLst/>
          </a:prstGeom>
          <a:noFill/>
          <a:ln w="9525">
            <a:noFill/>
            <a:miter lim="800000"/>
            <a:headEnd/>
            <a:tailEnd/>
          </a:ln>
        </p:spPr>
        <p:txBody>
          <a:bodyPr wrap="none">
            <a:spAutoFit/>
          </a:bodyPr>
          <a:lstStyle/>
          <a:p>
            <a:r>
              <a:rPr lang="en-US"/>
              <a:t>deliver</a:t>
            </a:r>
          </a:p>
        </p:txBody>
      </p:sp>
      <p:sp>
        <p:nvSpPr>
          <p:cNvPr id="73758" name="Text Box 33"/>
          <p:cNvSpPr txBox="1">
            <a:spLocks noChangeArrowheads="1"/>
          </p:cNvSpPr>
          <p:nvPr/>
        </p:nvSpPr>
        <p:spPr bwMode="auto">
          <a:xfrm>
            <a:off x="2971800" y="5791200"/>
            <a:ext cx="996950" cy="366713"/>
          </a:xfrm>
          <a:prstGeom prst="rect">
            <a:avLst/>
          </a:prstGeom>
          <a:noFill/>
          <a:ln w="9525">
            <a:noFill/>
            <a:miter lim="800000"/>
            <a:headEnd/>
            <a:tailEnd/>
          </a:ln>
        </p:spPr>
        <p:txBody>
          <a:bodyPr wrap="none">
            <a:spAutoFit/>
          </a:bodyPr>
          <a:lstStyle/>
          <a:p>
            <a:r>
              <a:rPr lang="en-US"/>
              <a:t>transmit</a:t>
            </a:r>
          </a:p>
        </p:txBody>
      </p:sp>
      <p:sp>
        <p:nvSpPr>
          <p:cNvPr id="73759" name="Text Box 34"/>
          <p:cNvSpPr txBox="1">
            <a:spLocks noChangeArrowheads="1"/>
          </p:cNvSpPr>
          <p:nvPr/>
        </p:nvSpPr>
        <p:spPr bwMode="auto">
          <a:xfrm>
            <a:off x="5029200" y="5791200"/>
            <a:ext cx="920750" cy="366713"/>
          </a:xfrm>
          <a:prstGeom prst="rect">
            <a:avLst/>
          </a:prstGeom>
          <a:noFill/>
          <a:ln w="9525">
            <a:noFill/>
            <a:miter lim="800000"/>
            <a:headEnd/>
            <a:tailEnd/>
          </a:ln>
        </p:spPr>
        <p:txBody>
          <a:bodyPr wrap="none">
            <a:spAutoFit/>
          </a:bodyPr>
          <a:lstStyle/>
          <a:p>
            <a:r>
              <a:rPr lang="en-US"/>
              <a:t>receive</a:t>
            </a:r>
          </a:p>
        </p:txBody>
      </p:sp>
      <p:sp>
        <p:nvSpPr>
          <p:cNvPr id="73760" name="Text Box 35"/>
          <p:cNvSpPr txBox="1">
            <a:spLocks noChangeArrowheads="1"/>
          </p:cNvSpPr>
          <p:nvPr/>
        </p:nvSpPr>
        <p:spPr bwMode="auto">
          <a:xfrm>
            <a:off x="6432550" y="5791200"/>
            <a:ext cx="1035050" cy="366713"/>
          </a:xfrm>
          <a:prstGeom prst="rect">
            <a:avLst/>
          </a:prstGeom>
          <a:noFill/>
          <a:ln w="9525">
            <a:noFill/>
            <a:miter lim="800000"/>
            <a:headEnd/>
            <a:tailEnd/>
          </a:ln>
        </p:spPr>
        <p:txBody>
          <a:bodyPr wrap="none">
            <a:spAutoFit/>
          </a:bodyPr>
          <a:lstStyle/>
          <a:p>
            <a:r>
              <a:rPr lang="en-US"/>
              <a:t>dispatch</a:t>
            </a:r>
          </a:p>
        </p:txBody>
      </p:sp>
      <p:sp>
        <p:nvSpPr>
          <p:cNvPr id="73761" name="Text Box 36"/>
          <p:cNvSpPr txBox="1">
            <a:spLocks noChangeArrowheads="1"/>
          </p:cNvSpPr>
          <p:nvPr/>
        </p:nvSpPr>
        <p:spPr bwMode="auto">
          <a:xfrm>
            <a:off x="7010400" y="2667000"/>
            <a:ext cx="1633538" cy="274638"/>
          </a:xfrm>
          <a:prstGeom prst="rect">
            <a:avLst/>
          </a:prstGeom>
          <a:noFill/>
          <a:ln w="9525">
            <a:noFill/>
            <a:miter lim="800000"/>
            <a:headEnd/>
            <a:tailEnd/>
          </a:ln>
        </p:spPr>
        <p:txBody>
          <a:bodyPr wrap="none">
            <a:spAutoFit/>
          </a:bodyPr>
          <a:lstStyle/>
          <a:p>
            <a:r>
              <a:rPr lang="en-US" sz="1200" b="1"/>
              <a:t>bundles for delivery</a:t>
            </a:r>
          </a:p>
        </p:txBody>
      </p:sp>
      <p:sp>
        <p:nvSpPr>
          <p:cNvPr id="73762" name="Text Box 37"/>
          <p:cNvSpPr txBox="1">
            <a:spLocks noChangeArrowheads="1"/>
          </p:cNvSpPr>
          <p:nvPr/>
        </p:nvSpPr>
        <p:spPr bwMode="auto">
          <a:xfrm>
            <a:off x="4191000" y="3276600"/>
            <a:ext cx="1957388" cy="274638"/>
          </a:xfrm>
          <a:prstGeom prst="rect">
            <a:avLst/>
          </a:prstGeom>
          <a:noFill/>
          <a:ln w="9525">
            <a:noFill/>
            <a:miter lim="800000"/>
            <a:headEnd/>
            <a:tailEnd/>
          </a:ln>
        </p:spPr>
        <p:txBody>
          <a:bodyPr wrap="none">
            <a:spAutoFit/>
          </a:bodyPr>
          <a:lstStyle/>
          <a:p>
            <a:r>
              <a:rPr lang="en-US" sz="1200" b="1"/>
              <a:t>bundles to be forwarded</a:t>
            </a:r>
          </a:p>
        </p:txBody>
      </p:sp>
      <p:sp>
        <p:nvSpPr>
          <p:cNvPr id="2" name="Date Placeholder 1"/>
          <p:cNvSpPr>
            <a:spLocks noGrp="1"/>
          </p:cNvSpPr>
          <p:nvPr>
            <p:ph type="dt" sz="half" idx="10"/>
          </p:nvPr>
        </p:nvSpPr>
        <p:spPr/>
        <p:txBody>
          <a:bodyPr/>
          <a:lstStyle/>
          <a:p>
            <a:r>
              <a:rPr lang="en-US" smtClean="0"/>
              <a:t>12 December 2013</a:t>
            </a:r>
            <a:endParaRPr lang="en-US" dirty="0"/>
          </a:p>
        </p:txBody>
      </p:sp>
      <p:sp>
        <p:nvSpPr>
          <p:cNvPr id="3" name="Slide Number Placeholder 2"/>
          <p:cNvSpPr>
            <a:spLocks noGrp="1"/>
          </p:cNvSpPr>
          <p:nvPr>
            <p:ph type="sldNum" sz="quarter" idx="12"/>
          </p:nvPr>
        </p:nvSpPr>
        <p:spPr/>
        <p:txBody>
          <a:bodyPr/>
          <a:lstStyle/>
          <a:p>
            <a:fld id="{D1C807F1-1435-4AAF-A240-1161BE805F90}" type="slidenum">
              <a:rPr lang="en-US" smtClean="0"/>
              <a:pPr/>
              <a:t>7</a:t>
            </a:fld>
            <a:endParaRPr lang="en-US"/>
          </a:p>
        </p:txBody>
      </p:sp>
    </p:spTree>
    <p:extLst>
      <p:ext uri="{BB962C8B-B14F-4D97-AF65-F5344CB8AC3E}">
        <p14:creationId xmlns:p14="http://schemas.microsoft.com/office/powerpoint/2010/main" val="2417319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1"/>
          <p:cNvSpPr>
            <a:spLocks noChangeArrowheads="1"/>
          </p:cNvSpPr>
          <p:nvPr/>
        </p:nvSpPr>
        <p:spPr bwMode="auto">
          <a:xfrm>
            <a:off x="3733800" y="2667000"/>
            <a:ext cx="1676400" cy="838200"/>
          </a:xfrm>
          <a:prstGeom prst="rect">
            <a:avLst/>
          </a:prstGeom>
          <a:noFill/>
          <a:ln w="9525">
            <a:solidFill>
              <a:schemeClr val="tx1"/>
            </a:solidFill>
            <a:prstDash val="lgDash"/>
            <a:miter lim="800000"/>
            <a:headEnd/>
            <a:tailEnd/>
          </a:ln>
        </p:spPr>
        <p:txBody>
          <a:bodyPr wrap="none" anchor="ctr"/>
          <a:lstStyle/>
          <a:p>
            <a:endParaRPr lang="en-US">
              <a:latin typeface="Calibri" pitchFamily="34" charset="0"/>
            </a:endParaRPr>
          </a:p>
        </p:txBody>
      </p:sp>
      <p:sp>
        <p:nvSpPr>
          <p:cNvPr id="46082" name="Rectangle 3"/>
          <p:cNvSpPr>
            <a:spLocks noGrp="1" noChangeArrowheads="1"/>
          </p:cNvSpPr>
          <p:nvPr>
            <p:ph type="body" idx="1"/>
          </p:nvPr>
        </p:nvSpPr>
        <p:spPr>
          <a:xfrm>
            <a:off x="388938" y="1219200"/>
            <a:ext cx="8408987" cy="1219200"/>
          </a:xfrm>
        </p:spPr>
        <p:txBody>
          <a:bodyPr rtlCol="0">
            <a:normAutofit lnSpcReduction="10000"/>
          </a:bodyPr>
          <a:lstStyle/>
          <a:p>
            <a:pPr eaLnBrk="1" fontAlgn="auto" hangingPunct="1">
              <a:spcAft>
                <a:spcPts val="0"/>
              </a:spcAft>
              <a:defRPr/>
            </a:pPr>
            <a:r>
              <a:rPr lang="en-US" sz="2000" smtClean="0"/>
              <a:t>Use shared memory.</a:t>
            </a:r>
          </a:p>
          <a:p>
            <a:pPr lvl="1" eaLnBrk="1" fontAlgn="auto" hangingPunct="1">
              <a:spcAft>
                <a:spcPts val="0"/>
              </a:spcAft>
              <a:defRPr/>
            </a:pPr>
            <a:r>
              <a:rPr lang="en-US" sz="1800" smtClean="0"/>
              <a:t>Often there’s no protected memory, so we have no option.</a:t>
            </a:r>
          </a:p>
          <a:p>
            <a:pPr lvl="1" eaLnBrk="1" fontAlgn="auto" hangingPunct="1">
              <a:spcAft>
                <a:spcPts val="0"/>
              </a:spcAft>
              <a:defRPr/>
            </a:pPr>
            <a:r>
              <a:rPr lang="en-US" sz="1800" smtClean="0"/>
              <a:t>But this can be turned to advantage: shared memory is a highly efficient way to pass data between flight software tasks.</a:t>
            </a:r>
          </a:p>
        </p:txBody>
      </p:sp>
      <p:sp>
        <p:nvSpPr>
          <p:cNvPr id="124931" name="Rectangle 2"/>
          <p:cNvSpPr>
            <a:spLocks noGrp="1" noChangeArrowheads="1"/>
          </p:cNvSpPr>
          <p:nvPr>
            <p:ph type="title"/>
          </p:nvPr>
        </p:nvSpPr>
        <p:spPr/>
        <p:txBody>
          <a:bodyPr/>
          <a:lstStyle/>
          <a:p>
            <a:pPr eaLnBrk="1" hangingPunct="1"/>
            <a:r>
              <a:rPr lang="en-US" sz="4000" dirty="0" smtClean="0"/>
              <a:t>ION Design Principles</a:t>
            </a:r>
          </a:p>
        </p:txBody>
      </p:sp>
      <p:sp>
        <p:nvSpPr>
          <p:cNvPr id="124932" name="Rectangle 4"/>
          <p:cNvSpPr>
            <a:spLocks noChangeArrowheads="1"/>
          </p:cNvSpPr>
          <p:nvPr/>
        </p:nvSpPr>
        <p:spPr bwMode="auto">
          <a:xfrm>
            <a:off x="1828800" y="2743200"/>
            <a:ext cx="914400" cy="457200"/>
          </a:xfrm>
          <a:prstGeom prst="rect">
            <a:avLst/>
          </a:prstGeom>
          <a:solidFill>
            <a:srgbClr val="B2B2B2"/>
          </a:solidFill>
          <a:ln w="9525">
            <a:solidFill>
              <a:schemeClr val="tx1"/>
            </a:solidFill>
            <a:miter lim="800000"/>
            <a:headEnd/>
            <a:tailEnd/>
          </a:ln>
        </p:spPr>
        <p:txBody>
          <a:bodyPr wrap="none" anchor="ctr"/>
          <a:lstStyle/>
          <a:p>
            <a:pPr algn="ctr"/>
            <a:r>
              <a:rPr lang="en-US">
                <a:latin typeface="Calibri" pitchFamily="34" charset="0"/>
              </a:rPr>
              <a:t>sender</a:t>
            </a:r>
          </a:p>
        </p:txBody>
      </p:sp>
      <p:sp>
        <p:nvSpPr>
          <p:cNvPr id="124933" name="Rectangle 5"/>
          <p:cNvSpPr>
            <a:spLocks noChangeArrowheads="1"/>
          </p:cNvSpPr>
          <p:nvPr/>
        </p:nvSpPr>
        <p:spPr bwMode="auto">
          <a:xfrm>
            <a:off x="6400800" y="2743200"/>
            <a:ext cx="914400" cy="457200"/>
          </a:xfrm>
          <a:prstGeom prst="rect">
            <a:avLst/>
          </a:prstGeom>
          <a:solidFill>
            <a:srgbClr val="B2B2B2"/>
          </a:solidFill>
          <a:ln w="9525">
            <a:solidFill>
              <a:schemeClr val="tx1"/>
            </a:solidFill>
            <a:miter lim="800000"/>
            <a:headEnd/>
            <a:tailEnd/>
          </a:ln>
        </p:spPr>
        <p:txBody>
          <a:bodyPr wrap="none" anchor="ctr"/>
          <a:lstStyle/>
          <a:p>
            <a:pPr algn="ctr"/>
            <a:r>
              <a:rPr lang="en-US">
                <a:latin typeface="Calibri" pitchFamily="34" charset="0"/>
              </a:rPr>
              <a:t>receiver</a:t>
            </a:r>
          </a:p>
        </p:txBody>
      </p:sp>
      <p:sp>
        <p:nvSpPr>
          <p:cNvPr id="124934" name="Rectangle 7"/>
          <p:cNvSpPr>
            <a:spLocks noChangeArrowheads="1"/>
          </p:cNvSpPr>
          <p:nvPr/>
        </p:nvSpPr>
        <p:spPr bwMode="auto">
          <a:xfrm>
            <a:off x="381000" y="3581400"/>
            <a:ext cx="8408988" cy="2895600"/>
          </a:xfrm>
          <a:prstGeom prst="rect">
            <a:avLst/>
          </a:prstGeom>
          <a:noFill/>
          <a:ln w="9525">
            <a:noFill/>
            <a:miter lim="800000"/>
            <a:headEnd/>
            <a:tailEnd/>
          </a:ln>
        </p:spPr>
        <p:txBody>
          <a:bodyPr/>
          <a:lstStyle/>
          <a:p>
            <a:pPr marL="342900" indent="-342900">
              <a:spcBef>
                <a:spcPct val="20000"/>
              </a:spcBef>
              <a:buFontTx/>
              <a:buChar char="•"/>
            </a:pPr>
            <a:r>
              <a:rPr lang="en-US" sz="2000">
                <a:latin typeface="Calibri" pitchFamily="34" charset="0"/>
              </a:rPr>
              <a:t>Zero-copy procedures: leverage shared memory to minimize processing overhead.</a:t>
            </a:r>
          </a:p>
          <a:p>
            <a:pPr marL="742950" lvl="1" indent="-285750">
              <a:spcBef>
                <a:spcPct val="20000"/>
              </a:spcBef>
              <a:buFontTx/>
              <a:buChar char="–"/>
            </a:pPr>
            <a:r>
              <a:rPr lang="en-US">
                <a:latin typeface="Calibri" pitchFamily="34" charset="0"/>
              </a:rPr>
              <a:t>Encapsulation in layers of protocol overhead (headers and trailers) can be done by reference rather than by copy.</a:t>
            </a:r>
          </a:p>
          <a:p>
            <a:pPr marL="742950" lvl="1" indent="-285750">
              <a:spcBef>
                <a:spcPct val="20000"/>
              </a:spcBef>
              <a:buFontTx/>
              <a:buChar char="–"/>
            </a:pPr>
            <a:r>
              <a:rPr lang="en-US">
                <a:latin typeface="Calibri" pitchFamily="34" charset="0"/>
              </a:rPr>
              <a:t>The same data object can be shared by multiple tasks, provided reference counting prevents premature deletion.</a:t>
            </a:r>
          </a:p>
          <a:p>
            <a:pPr marL="342900" indent="-342900">
              <a:spcBef>
                <a:spcPct val="20000"/>
              </a:spcBef>
              <a:buFontTx/>
              <a:buChar char="•"/>
            </a:pPr>
            <a:r>
              <a:rPr lang="en-US" sz="2000">
                <a:latin typeface="Calibri" pitchFamily="34" charset="0"/>
              </a:rPr>
              <a:t>Portability: this is an unfamiliar programming model, so we must make it easy to develop in an environment with good programming support (e.g., Linux) and then deploy – without change – in the target RTOS environment.</a:t>
            </a:r>
          </a:p>
        </p:txBody>
      </p:sp>
      <p:sp>
        <p:nvSpPr>
          <p:cNvPr id="124935" name="Oval 8"/>
          <p:cNvSpPr>
            <a:spLocks noChangeArrowheads="1"/>
          </p:cNvSpPr>
          <p:nvPr/>
        </p:nvSpPr>
        <p:spPr bwMode="auto">
          <a:xfrm>
            <a:off x="4419600" y="2743200"/>
            <a:ext cx="228600" cy="228600"/>
          </a:xfrm>
          <a:prstGeom prst="ellipse">
            <a:avLst/>
          </a:prstGeom>
          <a:solidFill>
            <a:srgbClr val="FF0000"/>
          </a:solidFill>
          <a:ln w="9525">
            <a:solidFill>
              <a:schemeClr val="tx1"/>
            </a:solidFill>
            <a:round/>
            <a:headEnd/>
            <a:tailEnd/>
          </a:ln>
        </p:spPr>
        <p:txBody>
          <a:bodyPr wrap="none" anchor="ctr"/>
          <a:lstStyle/>
          <a:p>
            <a:pPr algn="ctr"/>
            <a:r>
              <a:rPr lang="en-US">
                <a:latin typeface="Calibri" pitchFamily="34" charset="0"/>
              </a:rPr>
              <a:t>S</a:t>
            </a:r>
          </a:p>
        </p:txBody>
      </p:sp>
      <p:sp>
        <p:nvSpPr>
          <p:cNvPr id="124936" name="AutoShape 10"/>
          <p:cNvSpPr>
            <a:spLocks noChangeArrowheads="1"/>
          </p:cNvSpPr>
          <p:nvPr/>
        </p:nvSpPr>
        <p:spPr bwMode="auto">
          <a:xfrm>
            <a:off x="3810000" y="3200400"/>
            <a:ext cx="1524000" cy="228600"/>
          </a:xfrm>
          <a:prstGeom prst="flowChartInputOutput">
            <a:avLst/>
          </a:prstGeom>
          <a:solidFill>
            <a:srgbClr val="00CC99"/>
          </a:solidFill>
          <a:ln w="9525">
            <a:solidFill>
              <a:schemeClr val="tx1"/>
            </a:solidFill>
            <a:miter lim="800000"/>
            <a:headEnd/>
            <a:tailEnd/>
          </a:ln>
        </p:spPr>
        <p:txBody>
          <a:bodyPr wrap="none" anchor="ctr"/>
          <a:lstStyle/>
          <a:p>
            <a:pPr algn="ctr"/>
            <a:r>
              <a:rPr lang="en-US" sz="1000">
                <a:latin typeface="Calibri" pitchFamily="34" charset="0"/>
              </a:rPr>
              <a:t>linked list</a:t>
            </a:r>
          </a:p>
        </p:txBody>
      </p:sp>
      <p:cxnSp>
        <p:nvCxnSpPr>
          <p:cNvPr id="124937" name="AutoShape 16"/>
          <p:cNvCxnSpPr>
            <a:cxnSpLocks noChangeShapeType="1"/>
            <a:stCxn id="124932" idx="3"/>
            <a:endCxn id="124935" idx="2"/>
          </p:cNvCxnSpPr>
          <p:nvPr/>
        </p:nvCxnSpPr>
        <p:spPr bwMode="auto">
          <a:xfrm flipV="1">
            <a:off x="2743200" y="2857500"/>
            <a:ext cx="1676400" cy="114300"/>
          </a:xfrm>
          <a:prstGeom prst="bentConnector3">
            <a:avLst>
              <a:gd name="adj1" fmla="val 50000"/>
            </a:avLst>
          </a:prstGeom>
          <a:noFill/>
          <a:ln w="9525">
            <a:solidFill>
              <a:schemeClr val="tx1"/>
            </a:solidFill>
            <a:miter lim="800000"/>
            <a:headEnd/>
            <a:tailEnd type="triangle" w="med" len="med"/>
          </a:ln>
        </p:spPr>
      </p:cxnSp>
      <p:sp>
        <p:nvSpPr>
          <p:cNvPr id="124938" name="Text Box 18"/>
          <p:cNvSpPr txBox="1">
            <a:spLocks noChangeArrowheads="1"/>
          </p:cNvSpPr>
          <p:nvPr/>
        </p:nvSpPr>
        <p:spPr bwMode="auto">
          <a:xfrm>
            <a:off x="2936875" y="2727325"/>
            <a:ext cx="415925" cy="244475"/>
          </a:xfrm>
          <a:prstGeom prst="rect">
            <a:avLst/>
          </a:prstGeom>
          <a:noFill/>
          <a:ln w="9525">
            <a:noFill/>
            <a:miter lim="800000"/>
            <a:headEnd/>
            <a:tailEnd/>
          </a:ln>
        </p:spPr>
        <p:txBody>
          <a:bodyPr wrap="none">
            <a:spAutoFit/>
          </a:bodyPr>
          <a:lstStyle/>
          <a:p>
            <a:r>
              <a:rPr lang="en-US" sz="1000">
                <a:latin typeface="Calibri" pitchFamily="34" charset="0"/>
              </a:rPr>
              <a:t>give</a:t>
            </a:r>
          </a:p>
        </p:txBody>
      </p:sp>
      <p:sp>
        <p:nvSpPr>
          <p:cNvPr id="124939" name="Text Box 19"/>
          <p:cNvSpPr txBox="1">
            <a:spLocks noChangeArrowheads="1"/>
          </p:cNvSpPr>
          <p:nvPr/>
        </p:nvSpPr>
        <p:spPr bwMode="auto">
          <a:xfrm>
            <a:off x="5791200" y="2727325"/>
            <a:ext cx="422275" cy="244475"/>
          </a:xfrm>
          <a:prstGeom prst="rect">
            <a:avLst/>
          </a:prstGeom>
          <a:noFill/>
          <a:ln w="9525">
            <a:noFill/>
            <a:miter lim="800000"/>
            <a:headEnd/>
            <a:tailEnd/>
          </a:ln>
        </p:spPr>
        <p:txBody>
          <a:bodyPr wrap="none">
            <a:spAutoFit/>
          </a:bodyPr>
          <a:lstStyle/>
          <a:p>
            <a:r>
              <a:rPr lang="en-US" sz="1000">
                <a:latin typeface="Calibri" pitchFamily="34" charset="0"/>
              </a:rPr>
              <a:t>take</a:t>
            </a:r>
          </a:p>
        </p:txBody>
      </p:sp>
      <p:cxnSp>
        <p:nvCxnSpPr>
          <p:cNvPr id="124940" name="AutoShape 20"/>
          <p:cNvCxnSpPr>
            <a:cxnSpLocks noChangeShapeType="1"/>
            <a:stCxn id="124932" idx="2"/>
            <a:endCxn id="124936" idx="2"/>
          </p:cNvCxnSpPr>
          <p:nvPr/>
        </p:nvCxnSpPr>
        <p:spPr bwMode="auto">
          <a:xfrm rot="16200000" flipH="1">
            <a:off x="3067050" y="2419350"/>
            <a:ext cx="114300" cy="1676400"/>
          </a:xfrm>
          <a:prstGeom prst="bentConnector2">
            <a:avLst/>
          </a:prstGeom>
          <a:noFill/>
          <a:ln w="9525">
            <a:solidFill>
              <a:schemeClr val="tx1"/>
            </a:solidFill>
            <a:miter lim="800000"/>
            <a:headEnd/>
            <a:tailEnd type="triangle" w="med" len="med"/>
          </a:ln>
        </p:spPr>
      </p:cxnSp>
      <p:cxnSp>
        <p:nvCxnSpPr>
          <p:cNvPr id="124941" name="AutoShape 21"/>
          <p:cNvCxnSpPr>
            <a:cxnSpLocks noChangeShapeType="1"/>
            <a:stCxn id="124936" idx="5"/>
            <a:endCxn id="124933" idx="2"/>
          </p:cNvCxnSpPr>
          <p:nvPr/>
        </p:nvCxnSpPr>
        <p:spPr bwMode="auto">
          <a:xfrm flipV="1">
            <a:off x="5178425" y="3200400"/>
            <a:ext cx="1679575" cy="114300"/>
          </a:xfrm>
          <a:prstGeom prst="bentConnector2">
            <a:avLst/>
          </a:prstGeom>
          <a:noFill/>
          <a:ln w="9525">
            <a:solidFill>
              <a:schemeClr val="tx1"/>
            </a:solidFill>
            <a:miter lim="800000"/>
            <a:headEnd/>
            <a:tailEnd type="triangle" w="med" len="med"/>
          </a:ln>
        </p:spPr>
      </p:cxnSp>
      <p:sp>
        <p:nvSpPr>
          <p:cNvPr id="124942" name="Text Box 22"/>
          <p:cNvSpPr txBox="1">
            <a:spLocks noChangeArrowheads="1"/>
          </p:cNvSpPr>
          <p:nvPr/>
        </p:nvSpPr>
        <p:spPr bwMode="auto">
          <a:xfrm>
            <a:off x="2936875" y="3048000"/>
            <a:ext cx="673100" cy="244475"/>
          </a:xfrm>
          <a:prstGeom prst="rect">
            <a:avLst/>
          </a:prstGeom>
          <a:noFill/>
          <a:ln w="9525">
            <a:noFill/>
            <a:miter lim="800000"/>
            <a:headEnd/>
            <a:tailEnd/>
          </a:ln>
        </p:spPr>
        <p:txBody>
          <a:bodyPr wrap="none">
            <a:spAutoFit/>
          </a:bodyPr>
          <a:lstStyle/>
          <a:p>
            <a:r>
              <a:rPr lang="en-US" sz="1000">
                <a:latin typeface="Calibri" pitchFamily="34" charset="0"/>
              </a:rPr>
              <a:t>enqueue</a:t>
            </a:r>
          </a:p>
        </p:txBody>
      </p:sp>
      <p:sp>
        <p:nvSpPr>
          <p:cNvPr id="124943" name="Text Box 23"/>
          <p:cNvSpPr txBox="1">
            <a:spLocks noChangeArrowheads="1"/>
          </p:cNvSpPr>
          <p:nvPr/>
        </p:nvSpPr>
        <p:spPr bwMode="auto">
          <a:xfrm>
            <a:off x="5651500" y="3048000"/>
            <a:ext cx="673100" cy="244475"/>
          </a:xfrm>
          <a:prstGeom prst="rect">
            <a:avLst/>
          </a:prstGeom>
          <a:noFill/>
          <a:ln w="9525">
            <a:noFill/>
            <a:miter lim="800000"/>
            <a:headEnd/>
            <a:tailEnd/>
          </a:ln>
        </p:spPr>
        <p:txBody>
          <a:bodyPr wrap="none">
            <a:spAutoFit/>
          </a:bodyPr>
          <a:lstStyle/>
          <a:p>
            <a:r>
              <a:rPr lang="en-US" sz="1000">
                <a:latin typeface="Calibri" pitchFamily="34" charset="0"/>
              </a:rPr>
              <a:t>dequeue</a:t>
            </a:r>
          </a:p>
        </p:txBody>
      </p:sp>
      <p:cxnSp>
        <p:nvCxnSpPr>
          <p:cNvPr id="124944" name="AutoShape 25"/>
          <p:cNvCxnSpPr>
            <a:cxnSpLocks noChangeShapeType="1"/>
            <a:stCxn id="124935" idx="6"/>
            <a:endCxn id="124933" idx="1"/>
          </p:cNvCxnSpPr>
          <p:nvPr/>
        </p:nvCxnSpPr>
        <p:spPr bwMode="auto">
          <a:xfrm>
            <a:off x="4648200" y="2857500"/>
            <a:ext cx="1752600" cy="114300"/>
          </a:xfrm>
          <a:prstGeom prst="bentConnector3">
            <a:avLst>
              <a:gd name="adj1" fmla="val 50000"/>
            </a:avLst>
          </a:prstGeom>
          <a:noFill/>
          <a:ln w="9525">
            <a:solidFill>
              <a:schemeClr val="tx1"/>
            </a:solidFill>
            <a:miter lim="800000"/>
            <a:headEnd/>
            <a:tailEnd type="triangle" w="med" len="med"/>
          </a:ln>
        </p:spPr>
      </p:cxnSp>
      <p:sp>
        <p:nvSpPr>
          <p:cNvPr id="2" name="Date Placeholder 1"/>
          <p:cNvSpPr>
            <a:spLocks noGrp="1"/>
          </p:cNvSpPr>
          <p:nvPr>
            <p:ph type="dt" sz="half" idx="10"/>
          </p:nvPr>
        </p:nvSpPr>
        <p:spPr/>
        <p:txBody>
          <a:bodyPr/>
          <a:lstStyle/>
          <a:p>
            <a:r>
              <a:rPr lang="en-US" smtClean="0"/>
              <a:t>12 December 2013</a:t>
            </a:r>
            <a:endParaRPr lang="en-US" dirty="0"/>
          </a:p>
        </p:txBody>
      </p:sp>
      <p:sp>
        <p:nvSpPr>
          <p:cNvPr id="3" name="Slide Number Placeholder 2"/>
          <p:cNvSpPr>
            <a:spLocks noGrp="1"/>
          </p:cNvSpPr>
          <p:nvPr>
            <p:ph type="sldNum" sz="quarter" idx="4"/>
          </p:nvPr>
        </p:nvSpPr>
        <p:spPr/>
        <p:txBody>
          <a:bodyPr/>
          <a:lstStyle/>
          <a:p>
            <a:fld id="{33DAD65A-F798-4C11-8B87-F8A90F7CDB2E}" type="slidenum">
              <a:rPr lang="en-US" smtClean="0"/>
              <a:pPr/>
              <a:t>8</a:t>
            </a:fld>
            <a:endParaRPr lang="en-US" dirty="0"/>
          </a:p>
        </p:txBody>
      </p:sp>
    </p:spTree>
    <p:extLst>
      <p:ext uri="{BB962C8B-B14F-4D97-AF65-F5344CB8AC3E}">
        <p14:creationId xmlns:p14="http://schemas.microsoft.com/office/powerpoint/2010/main" val="1086040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ea typeface="ＭＳ Ｐゴシック" pitchFamily="34" charset="-128"/>
              </a:rPr>
              <a:t>Through the looking glass</a:t>
            </a:r>
          </a:p>
        </p:txBody>
      </p:sp>
      <p:sp>
        <p:nvSpPr>
          <p:cNvPr id="11267" name="Content Placeholder 2"/>
          <p:cNvSpPr>
            <a:spLocks noGrp="1"/>
          </p:cNvSpPr>
          <p:nvPr>
            <p:ph idx="1"/>
          </p:nvPr>
        </p:nvSpPr>
        <p:spPr>
          <a:xfrm>
            <a:off x="457200" y="1600200"/>
            <a:ext cx="4114800" cy="4525963"/>
          </a:xfrm>
        </p:spPr>
        <p:txBody>
          <a:bodyPr/>
          <a:lstStyle/>
          <a:p>
            <a:r>
              <a:rPr lang="en-US" altLang="en-US" sz="2000" dirty="0" smtClean="0">
                <a:ea typeface="ＭＳ Ｐゴシック" pitchFamily="34" charset="-128"/>
              </a:rPr>
              <a:t>The foreground and background systems of a spacecraft’s FSW share many qualities that distinguish them – both – from workstation or PC software.</a:t>
            </a:r>
          </a:p>
          <a:p>
            <a:r>
              <a:rPr lang="en-US" altLang="en-US" sz="2000" dirty="0" smtClean="0">
                <a:ea typeface="ＭＳ Ｐゴシック" pitchFamily="34" charset="-128"/>
              </a:rPr>
              <a:t>But in some ways the character of the background system is the exact inverse of the character of the real-time FSW.</a:t>
            </a:r>
          </a:p>
          <a:p>
            <a:r>
              <a:rPr lang="en-US" altLang="en-US" sz="2000" dirty="0" smtClean="0">
                <a:ea typeface="ＭＳ Ｐゴシック" pitchFamily="34" charset="-128"/>
              </a:rPr>
              <a:t>And the two can coexist in perfect compatibility.  It’s been demonstrated.</a:t>
            </a:r>
          </a:p>
        </p:txBody>
      </p:sp>
      <p:sp>
        <p:nvSpPr>
          <p:cNvPr id="4" name="Date Placeholder 3"/>
          <p:cNvSpPr>
            <a:spLocks noGrp="1"/>
          </p:cNvSpPr>
          <p:nvPr>
            <p:ph type="dt" sz="quarter" idx="10"/>
          </p:nvPr>
        </p:nvSpPr>
        <p:spPr/>
        <p:txBody>
          <a:bodyPr/>
          <a:lstStyle/>
          <a:p>
            <a:pPr>
              <a:defRPr/>
            </a:pPr>
            <a:r>
              <a:rPr lang="en-US" smtClean="0"/>
              <a:t>12 December 2013</a:t>
            </a:r>
            <a:endParaRPr lang="en-US" dirty="0"/>
          </a:p>
        </p:txBody>
      </p:sp>
      <p:sp>
        <p:nvSpPr>
          <p:cNvPr id="2" name="Slide Number Placeholder 1"/>
          <p:cNvSpPr>
            <a:spLocks noGrp="1"/>
          </p:cNvSpPr>
          <p:nvPr>
            <p:ph type="sldNum" sz="quarter" idx="4"/>
          </p:nvPr>
        </p:nvSpPr>
        <p:spPr/>
        <p:txBody>
          <a:bodyPr/>
          <a:lstStyle/>
          <a:p>
            <a:fld id="{33DAD65A-F798-4C11-8B87-F8A90F7CDB2E}" type="slidenum">
              <a:rPr lang="en-US" smtClean="0"/>
              <a:pPr/>
              <a:t>9</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71600"/>
            <a:ext cx="3983580" cy="5029200"/>
          </a:xfrm>
          <a:prstGeom prst="rect">
            <a:avLst/>
          </a:prstGeom>
        </p:spPr>
      </p:pic>
    </p:spTree>
    <p:extLst>
      <p:ext uri="{BB962C8B-B14F-4D97-AF65-F5344CB8AC3E}">
        <p14:creationId xmlns:p14="http://schemas.microsoft.com/office/powerpoint/2010/main" val="3642493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145E297140E45B797E081426A2797" ma:contentTypeVersion="" ma:contentTypeDescription="Create a new document." ma:contentTypeScope="" ma:versionID="160958be7475a95d82e96848130d1730">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D9D3A4-9144-4520-986E-C1C25864C6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BEDCE86-8C59-4D6E-B4CF-D9972DFF80B3}">
  <ds:schemaRefs>
    <ds:schemaRef ds:uri="http://schemas.microsoft.com/sharepoint/v3/contenttype/forms"/>
  </ds:schemaRefs>
</ds:datastoreItem>
</file>

<file path=customXml/itemProps3.xml><?xml version="1.0" encoding="utf-8"?>
<ds:datastoreItem xmlns:ds="http://schemas.openxmlformats.org/officeDocument/2006/customXml" ds:itemID="{2332D8EE-E2BA-4800-9A09-09A86895D9B5}">
  <ds:schemaRef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5436</TotalTime>
  <Words>1380</Words>
  <Application>Microsoft Office PowerPoint</Application>
  <PresentationFormat>On-screen Show (4:3)</PresentationFormat>
  <Paragraphs>190</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Flight Software Through the Looking Glass</vt:lpstr>
      <vt:lpstr>Flight Software is TWO systems</vt:lpstr>
      <vt:lpstr>The second system</vt:lpstr>
      <vt:lpstr>Where it lives</vt:lpstr>
      <vt:lpstr>Second system overview</vt:lpstr>
      <vt:lpstr>A Practical Example</vt:lpstr>
      <vt:lpstr>ION Design Overview</vt:lpstr>
      <vt:lpstr>ION Design Principles</vt:lpstr>
      <vt:lpstr>Through the looking glass</vt:lpstr>
      <vt:lpstr>What they have in common…</vt:lpstr>
      <vt:lpstr>Where they differ</vt:lpstr>
      <vt:lpstr>What is optimized</vt:lpstr>
      <vt:lpstr>Mutual exclusion</vt:lpstr>
      <vt:lpstr>Data sharing</vt:lpstr>
      <vt:lpstr>Message passing</vt:lpstr>
      <vt:lpstr>Memory management</vt:lpstr>
      <vt:lpstr>How they collaborate</vt:lpstr>
      <vt:lpstr>How we know this works</vt:lpstr>
      <vt:lpstr>Thanks!</vt:lpstr>
    </vt:vector>
  </TitlesOfParts>
  <Company>Jet Propulsion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SQA DSS</dc:title>
  <dc:creator>Jet Propulsion Laboratory</dc:creator>
  <cp:lastModifiedBy>Burleigh, Scott C (313B)</cp:lastModifiedBy>
  <cp:revision>327</cp:revision>
  <dcterms:created xsi:type="dcterms:W3CDTF">2010-04-07T18:21:45Z</dcterms:created>
  <dcterms:modified xsi:type="dcterms:W3CDTF">2013-11-16T01:27:56Z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0x0101008AF145E297140E45B797E081426A2797</vt:lpwstr>
  </property>
</Properties>
</file>